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75" r:id="rId5"/>
    <p:sldMasterId id="2147483654" r:id="rId6"/>
    <p:sldMasterId id="2147483696" r:id="rId7"/>
    <p:sldMasterId id="2147483648" r:id="rId8"/>
  </p:sldMasterIdLst>
  <p:notesMasterIdLst>
    <p:notesMasterId r:id="rId41"/>
  </p:notesMasterIdLst>
  <p:handoutMasterIdLst>
    <p:handoutMasterId r:id="rId42"/>
  </p:handoutMasterIdLst>
  <p:sldIdLst>
    <p:sldId id="268" r:id="rId9"/>
    <p:sldId id="543" r:id="rId10"/>
    <p:sldId id="449" r:id="rId11"/>
    <p:sldId id="395" r:id="rId12"/>
    <p:sldId id="461" r:id="rId13"/>
    <p:sldId id="500" r:id="rId14"/>
    <p:sldId id="521" r:id="rId15"/>
    <p:sldId id="501" r:id="rId16"/>
    <p:sldId id="463" r:id="rId17"/>
    <p:sldId id="528" r:id="rId18"/>
    <p:sldId id="529" r:id="rId19"/>
    <p:sldId id="530" r:id="rId20"/>
    <p:sldId id="533" r:id="rId21"/>
    <p:sldId id="534" r:id="rId22"/>
    <p:sldId id="535" r:id="rId23"/>
    <p:sldId id="536" r:id="rId24"/>
    <p:sldId id="537" r:id="rId25"/>
    <p:sldId id="522" r:id="rId26"/>
    <p:sldId id="495" r:id="rId27"/>
    <p:sldId id="545" r:id="rId28"/>
    <p:sldId id="546" r:id="rId29"/>
    <p:sldId id="548" r:id="rId30"/>
    <p:sldId id="547" r:id="rId31"/>
    <p:sldId id="549" r:id="rId32"/>
    <p:sldId id="550" r:id="rId33"/>
    <p:sldId id="551" r:id="rId34"/>
    <p:sldId id="538" r:id="rId35"/>
    <p:sldId id="540" r:id="rId36"/>
    <p:sldId id="542" r:id="rId37"/>
    <p:sldId id="523" r:id="rId38"/>
    <p:sldId id="552" r:id="rId39"/>
    <p:sldId id="553" r:id="rId4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änzlinger Kevin WITTENBACH" initials="LKW" lastIdx="1" clrIdx="0">
    <p:extLst>
      <p:ext uri="{19B8F6BF-5375-455C-9EA6-DF929625EA0E}">
        <p15:presenceInfo xmlns:p15="http://schemas.microsoft.com/office/powerpoint/2012/main" userId="S-1-5-21-3977918682-2738899645-693720211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BEC101"/>
    <a:srgbClr val="3144BD"/>
    <a:srgbClr val="2F42BB"/>
    <a:srgbClr val="DAB15B"/>
    <a:srgbClr val="DE1D13"/>
    <a:srgbClr val="DB1F11"/>
    <a:srgbClr val="3447C0"/>
    <a:srgbClr val="3347BF"/>
    <a:srgbClr val="324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649" autoAdjust="0"/>
  </p:normalViewPr>
  <p:slideViewPr>
    <p:cSldViewPr snapToGrid="0">
      <p:cViewPr varScale="1">
        <p:scale>
          <a:sx n="116" d="100"/>
          <a:sy n="116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89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83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783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7740ED3-31FF-4B9B-9AC1-6968C9AFA687}" type="datetimeFigureOut">
              <a:rPr lang="de-CH" smtClean="0"/>
              <a:t>27.08.2024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388"/>
            <a:ext cx="2946346" cy="49783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745" y="9430388"/>
            <a:ext cx="2946345" cy="49783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4A3ABAF1-4EAD-47B4-9E64-0EB52C16C8F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4299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ED2F09A-BBA0-4D79-ACEA-FD6D5A4128CC}" type="datetimeFigureOut">
              <a:rPr lang="de-CH" smtClean="0"/>
              <a:t>27.08.2024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BD7ADCC-42DC-471D-B599-9DC639FC4AB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CH" dirty="0"/>
          </a:p>
        </p:txBody>
      </p:sp>
      <p:sp>
        <p:nvSpPr>
          <p:cNvPr id="9" name="Notizenplatzhalter 8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72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Titelfolie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306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981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891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061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0490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927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129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190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680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047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581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Sandro Parissenti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311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Sandro Parissenti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685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06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005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4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Gemeinderat ist der Auffassung, dass die Verkehrssicherheit eine sehr hohe Priorität geniessen soll, aus diesem Grund wollen wir hier auch eine Art Vorreiter Rolle übernehmen.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16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ADCC-42DC-471D-B599-9DC639FC4AB8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10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25959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Hier steht der Titel Ihrer Präsentation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259590" cy="4634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der Name des Verfassers</a:t>
            </a:r>
            <a:endParaRPr lang="de-CH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838200" y="3509963"/>
            <a:ext cx="10259590" cy="0"/>
          </a:xfrm>
          <a:prstGeom prst="line">
            <a:avLst/>
          </a:prstGeom>
          <a:ln w="19050">
            <a:solidFill>
              <a:srgbClr val="BEC10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9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>
            <a:lvl1pPr marL="522220" indent="-522220">
              <a:buFont typeface="+mj-lt"/>
              <a:buAutoNum type="arabicPeriod"/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E2B3-511A-4261-835D-8BC188AC972C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72878" y="1530944"/>
            <a:ext cx="11183425" cy="470664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 marL="372695" indent="-372695">
              <a:buClr>
                <a:schemeClr val="accent1"/>
              </a:buClr>
              <a:buFont typeface="Arial" pitchFamily="34" charset="0"/>
              <a:buChar char="•"/>
              <a:defRPr sz="2812">
                <a:latin typeface="Arial" pitchFamily="34" charset="0"/>
                <a:cs typeface="Arial" pitchFamily="34" charset="0"/>
              </a:defRPr>
            </a:lvl2pPr>
            <a:lvl3pPr marL="379566" indent="253044">
              <a:buClr>
                <a:schemeClr val="accent2"/>
              </a:buClr>
              <a:buFont typeface="Arial" pitchFamily="34" charset="0"/>
              <a:buChar char="•"/>
              <a:defRPr sz="2249"/>
            </a:lvl3pPr>
            <a:lvl4pPr marL="631573" indent="252183" defTabSz="631573">
              <a:spcBef>
                <a:spcPts val="0"/>
              </a:spcBef>
              <a:spcAft>
                <a:spcPts val="211"/>
              </a:spcAft>
              <a:buClr>
                <a:srgbClr val="2B350A"/>
              </a:buClr>
              <a:buFont typeface="Arial" pitchFamily="34" charset="0"/>
              <a:buChar char="•"/>
              <a:defRPr sz="1968" baseline="0"/>
            </a:lvl4pPr>
            <a:lvl5pPr marL="1012176" indent="253044">
              <a:spcBef>
                <a:spcPts val="0"/>
              </a:spcBef>
              <a:spcAft>
                <a:spcPts val="211"/>
              </a:spcAft>
              <a:buClr>
                <a:schemeClr val="accent1"/>
              </a:buClr>
              <a:buFont typeface="Arial" pitchFamily="34" charset="0"/>
              <a:buChar char="•"/>
              <a:defRPr sz="1687"/>
            </a:lvl5pPr>
            <a:lvl6pPr marL="1265220" indent="253044">
              <a:spcBef>
                <a:spcPts val="0"/>
              </a:spcBef>
              <a:spcAft>
                <a:spcPts val="211"/>
              </a:spcAft>
              <a:buClr>
                <a:schemeClr val="accent2"/>
              </a:buClr>
              <a:buFont typeface="Arial" pitchFamily="34" charset="0"/>
              <a:buChar char="•"/>
              <a:defRPr sz="1687"/>
            </a:lvl6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E73AF3-601F-4520-A2B3-27FE220591EE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7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015579" cy="96166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72880" y="1530944"/>
            <a:ext cx="5489964" cy="4706646"/>
          </a:xfrm>
        </p:spPr>
        <p:txBody>
          <a:bodyPr/>
          <a:lstStyle>
            <a:lvl1pPr>
              <a:spcAft>
                <a:spcPts val="211"/>
              </a:spcAft>
              <a:defRPr sz="2249"/>
            </a:lvl1pPr>
            <a:lvl2pPr marL="256646" indent="-256646">
              <a:buFont typeface="Arial" pitchFamily="34" charset="0"/>
              <a:buChar char="–"/>
              <a:tabLst/>
              <a:defRPr/>
            </a:lvl2pPr>
            <a:lvl3pPr marL="506088" indent="-252183">
              <a:defRPr sz="1687"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64855" y="1530944"/>
            <a:ext cx="5491450" cy="4706646"/>
          </a:xfrm>
        </p:spPr>
        <p:txBody>
          <a:bodyPr/>
          <a:lstStyle>
            <a:lvl1pPr>
              <a:spcAft>
                <a:spcPts val="211"/>
              </a:spcAft>
              <a:defRPr sz="2249"/>
            </a:lvl1pPr>
            <a:lvl2pPr marL="256646" indent="-256646">
              <a:buFont typeface="Arial" pitchFamily="34" charset="0"/>
              <a:buChar char="–"/>
              <a:tabLst/>
              <a:defRPr/>
            </a:lvl2pPr>
            <a:lvl3pPr marL="506088" indent="-252183">
              <a:defRPr sz="1687"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C14294-B5F1-40AA-AD85-A0E911722BAA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4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72880" y="1530944"/>
            <a:ext cx="11183425" cy="4706646"/>
          </a:xfrm>
        </p:spPr>
        <p:txBody>
          <a:bodyPr/>
          <a:lstStyle>
            <a:lvl1pPr marL="253044" indent="-253044">
              <a:buClr>
                <a:schemeClr val="accent1"/>
              </a:buClr>
              <a:buFont typeface="Arial" pitchFamily="34" charset="0"/>
              <a:buChar char="•"/>
              <a:defRPr sz="2812" b="0"/>
            </a:lvl1pPr>
            <a:lvl2pPr marL="253044" indent="253044">
              <a:buClr>
                <a:schemeClr val="accent2"/>
              </a:buClr>
              <a:buFont typeface="Arial" pitchFamily="34" charset="0"/>
              <a:buChar char="•"/>
              <a:defRPr lang="de-DE" sz="2249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759132" indent="-252183">
              <a:buClr>
                <a:schemeClr val="accent3"/>
              </a:buClr>
              <a:buFont typeface="Arial" pitchFamily="34" charset="0"/>
              <a:buChar char="•"/>
              <a:defRPr/>
            </a:lvl3pPr>
            <a:lvl4pPr marL="759132" indent="253044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/>
            </a:lvl4pPr>
            <a:lvl5pPr marL="1012176" indent="253044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1687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3A83F3-7EA7-4B44-945B-D128C07E49B0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2880" y="1530943"/>
            <a:ext cx="5489964" cy="4595061"/>
          </a:xfrm>
        </p:spPr>
        <p:txBody>
          <a:bodyPr/>
          <a:lstStyle>
            <a:lvl1pPr marL="0" indent="0">
              <a:defRPr sz="2249"/>
            </a:lvl1pPr>
            <a:lvl2pPr>
              <a:defRPr sz="1687"/>
            </a:lvl2pPr>
            <a:lvl3pPr>
              <a:defRPr sz="1406"/>
            </a:lvl3pPr>
            <a:lvl4pPr>
              <a:defRPr sz="1265"/>
            </a:lvl4pPr>
            <a:lvl5pPr>
              <a:defRPr sz="1265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64855" y="1530943"/>
            <a:ext cx="5491450" cy="4595061"/>
          </a:xfrm>
        </p:spPr>
        <p:txBody>
          <a:bodyPr/>
          <a:lstStyle>
            <a:lvl1pPr marL="0" indent="0">
              <a:defRPr sz="2249"/>
            </a:lvl1pPr>
            <a:lvl2pPr>
              <a:buFont typeface="Symbol" pitchFamily="18" charset="2"/>
              <a:buChar char="-"/>
              <a:defRPr sz="1687"/>
            </a:lvl2pPr>
            <a:lvl3pPr>
              <a:defRPr sz="1406"/>
            </a:lvl3pPr>
            <a:lvl4pPr>
              <a:defRPr sz="1265"/>
            </a:lvl4pPr>
            <a:lvl5pPr>
              <a:defRPr sz="1265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8D2-5E35-4DB9-807E-C2560923DF30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2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2880" y="1535406"/>
            <a:ext cx="5489964" cy="729468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249" b="0" baseline="0"/>
            </a:lvl1pPr>
            <a:lvl2pPr marL="253044" indent="-253044">
              <a:buFont typeface="Arial" pitchFamily="34" charset="0"/>
              <a:buChar char="–"/>
              <a:defRPr sz="2249" b="0"/>
            </a:lvl2pPr>
            <a:lvl3pPr marL="0" indent="0">
              <a:buNone/>
              <a:defRPr sz="1687" b="0"/>
            </a:lvl3pPr>
            <a:lvl4pPr marL="506088" indent="-252183">
              <a:buFont typeface="Arial" pitchFamily="34" charset="0"/>
              <a:buChar char="–"/>
              <a:defRPr sz="1687" b="0"/>
            </a:lvl4pPr>
            <a:lvl5pPr marL="1285464" indent="0">
              <a:buNone/>
              <a:defRPr sz="1125" b="1"/>
            </a:lvl5pPr>
            <a:lvl6pPr marL="1606829" indent="0">
              <a:buNone/>
              <a:defRPr sz="1125" b="1"/>
            </a:lvl6pPr>
            <a:lvl7pPr marL="1928195" indent="0">
              <a:buNone/>
              <a:defRPr sz="1125" b="1"/>
            </a:lvl7pPr>
            <a:lvl8pPr marL="2249561" indent="0">
              <a:buNone/>
              <a:defRPr sz="1125" b="1"/>
            </a:lvl8pPr>
            <a:lvl9pPr marL="2570927" indent="0">
              <a:buNone/>
              <a:defRPr sz="1125" b="1"/>
            </a:lvl9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2877" y="2391410"/>
            <a:ext cx="5489966" cy="3846179"/>
          </a:xfrm>
        </p:spPr>
        <p:txBody>
          <a:bodyPr/>
          <a:lstStyle>
            <a:lvl1pPr>
              <a:defRPr sz="1687"/>
            </a:lvl1pPr>
            <a:lvl2pPr marL="253044" indent="-253044">
              <a:buFont typeface="Arial" pitchFamily="34" charset="0"/>
              <a:buChar char="–"/>
              <a:defRPr sz="1687"/>
            </a:lvl2pPr>
            <a:lvl3pPr>
              <a:defRPr sz="126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4855" y="2376741"/>
            <a:ext cx="5491450" cy="3849727"/>
          </a:xfrm>
        </p:spPr>
        <p:txBody>
          <a:bodyPr/>
          <a:lstStyle>
            <a:lvl1pPr>
              <a:defRPr sz="1687"/>
            </a:lvl1pPr>
            <a:lvl2pPr marL="253044" indent="-253044">
              <a:buFont typeface="Arial" pitchFamily="34" charset="0"/>
              <a:buChar char="–"/>
              <a:defRPr sz="1687"/>
            </a:lvl2pPr>
            <a:lvl3pPr>
              <a:defRPr sz="126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6332176" y="1530943"/>
            <a:ext cx="5524129" cy="729468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249" b="0" baseline="0"/>
            </a:lvl1pPr>
            <a:lvl2pPr marL="253044" indent="-253044">
              <a:buFont typeface="Arial" pitchFamily="34" charset="0"/>
              <a:buChar char="–"/>
              <a:defRPr sz="2249" b="0"/>
            </a:lvl2pPr>
            <a:lvl3pPr marL="0" indent="0">
              <a:buNone/>
              <a:defRPr sz="1687" b="0"/>
            </a:lvl3pPr>
            <a:lvl4pPr marL="506088" indent="-252183">
              <a:buFont typeface="Arial" pitchFamily="34" charset="0"/>
              <a:buChar char="–"/>
              <a:defRPr sz="1687" b="0"/>
            </a:lvl4pPr>
            <a:lvl5pPr marL="1285464" indent="0">
              <a:buNone/>
              <a:defRPr sz="1125" b="1"/>
            </a:lvl5pPr>
            <a:lvl6pPr marL="1606829" indent="0">
              <a:buNone/>
              <a:defRPr sz="1125" b="1"/>
            </a:lvl6pPr>
            <a:lvl7pPr marL="1928195" indent="0">
              <a:buNone/>
              <a:defRPr sz="1125" b="1"/>
            </a:lvl7pPr>
            <a:lvl8pPr marL="2249561" indent="0">
              <a:buNone/>
              <a:defRPr sz="1125" b="1"/>
            </a:lvl8pPr>
            <a:lvl9pPr marL="2570927" indent="0">
              <a:buNone/>
              <a:defRPr sz="1125" b="1"/>
            </a:lvl9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96AD3E-6595-4944-81D5-5E262714A364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0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4E1-A98E-4714-B2FC-49A2F2C0E3CF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18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3B0-3388-4580-A1F8-D31868781311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5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2 mal Text darü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72879" y="3124375"/>
            <a:ext cx="11183427" cy="311321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72880" y="1530944"/>
            <a:ext cx="5489964" cy="1467340"/>
          </a:xfrm>
        </p:spPr>
        <p:txBody>
          <a:bodyPr/>
          <a:lstStyle>
            <a:lvl1pPr marL="0" indent="0">
              <a:defRPr sz="1687" baseline="0"/>
            </a:lvl1pPr>
            <a:lvl2pPr marL="256646" indent="-256646">
              <a:buFont typeface="Arial" pitchFamily="34" charset="0"/>
              <a:buChar char="–"/>
              <a:defRPr sz="1687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364855" y="1530944"/>
            <a:ext cx="5491450" cy="1467340"/>
          </a:xfrm>
        </p:spPr>
        <p:txBody>
          <a:bodyPr/>
          <a:lstStyle>
            <a:lvl1pPr marL="0" indent="0">
              <a:defRPr sz="1687" baseline="0"/>
            </a:lvl1pPr>
            <a:lvl2pPr marL="256646" indent="-256646">
              <a:buFont typeface="Arial" pitchFamily="34" charset="0"/>
              <a:buChar char="–"/>
              <a:defRPr sz="1687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D3309F2-CE6C-4ED7-BA4F-39D93202C0C6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72880" y="1530944"/>
            <a:ext cx="5489964" cy="31132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364855" y="1530944"/>
            <a:ext cx="5491450" cy="311321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72880" y="4795914"/>
            <a:ext cx="5489964" cy="1467340"/>
          </a:xfrm>
        </p:spPr>
        <p:txBody>
          <a:bodyPr/>
          <a:lstStyle>
            <a:lvl1pPr marL="0" indent="0">
              <a:defRPr sz="1687" baseline="0"/>
            </a:lvl1pPr>
            <a:lvl2pPr marL="256646" indent="-256646">
              <a:buFont typeface="Arial" pitchFamily="34" charset="0"/>
              <a:buChar char="–"/>
              <a:defRPr sz="1687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364855" y="4795914"/>
            <a:ext cx="5491450" cy="1467340"/>
          </a:xfrm>
        </p:spPr>
        <p:txBody>
          <a:bodyPr/>
          <a:lstStyle>
            <a:lvl1pPr marL="0" indent="0">
              <a:defRPr sz="1687" baseline="0"/>
            </a:lvl1pPr>
            <a:lvl2pPr marL="256646" indent="-256646">
              <a:buFont typeface="Arial" pitchFamily="34" charset="0"/>
              <a:buChar char="–"/>
              <a:defRPr sz="1687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4E2A46B-D473-43EA-9B5D-06ABCB95B9CA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80001"/>
            <a:ext cx="10259590" cy="910687"/>
          </a:xfrm>
        </p:spPr>
        <p:txBody>
          <a:bodyPr/>
          <a:lstStyle>
            <a:lvl1pPr>
              <a:defRPr baseline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Hier steht der Titel der Folie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9590" cy="4351338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4590" y="6356350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822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64855" y="1530944"/>
            <a:ext cx="5491450" cy="470664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72880" y="1530944"/>
            <a:ext cx="5489964" cy="4706646"/>
          </a:xfrm>
        </p:spPr>
        <p:txBody>
          <a:bodyPr/>
          <a:lstStyle>
            <a:lvl1pPr>
              <a:spcAft>
                <a:spcPts val="211"/>
              </a:spcAft>
              <a:defRPr sz="2249"/>
            </a:lvl1pPr>
            <a:lvl2pPr marL="256646" indent="-256646">
              <a:buFont typeface="Arial" pitchFamily="34" charset="0"/>
              <a:buChar char="–"/>
              <a:tabLst/>
              <a:defRPr/>
            </a:lvl2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39C955-CC27-4C7B-89F3-C09D8D0C09EE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5697" y="1530943"/>
            <a:ext cx="12059951" cy="473231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84BE4-A2E9-4D11-BE13-132057E6FEB0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0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-68896" y="-38070"/>
            <a:ext cx="12328272" cy="695944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11707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/>
          <p:cNvSpPr>
            <a:spLocks noChangeArrowheads="1"/>
          </p:cNvSpPr>
          <p:nvPr userDrawn="1"/>
        </p:nvSpPr>
        <p:spPr bwMode="auto">
          <a:xfrm>
            <a:off x="335696" y="1530943"/>
            <a:ext cx="12012355" cy="4706646"/>
          </a:xfrm>
          <a:prstGeom prst="rect">
            <a:avLst/>
          </a:prstGeom>
          <a:solidFill>
            <a:srgbClr val="008000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684" b="1" baseline="-25000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2877" y="1885783"/>
            <a:ext cx="10394691" cy="10370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2879" y="3049614"/>
            <a:ext cx="10408940" cy="174630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84">
                <a:solidFill>
                  <a:schemeClr val="bg1"/>
                </a:solidFill>
              </a:defRPr>
            </a:lvl1pPr>
            <a:lvl2pPr marL="32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2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err="1"/>
              <a:t>St.Gallen</a:t>
            </a:r>
            <a:endParaRPr lang="de-CH" noProof="0" dirty="0"/>
          </a:p>
          <a:p>
            <a:r>
              <a:rPr lang="de-CH" noProof="0" dirty="0"/>
              <a:t>Datum</a:t>
            </a:r>
          </a:p>
          <a:p>
            <a:r>
              <a:rPr lang="de-CH" noProof="0" dirty="0"/>
              <a:t>  </a:t>
            </a:r>
          </a:p>
          <a:p>
            <a:r>
              <a:rPr lang="de-CH" noProof="0" dirty="0"/>
              <a:t>Autor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63891" y="214988"/>
            <a:ext cx="3672359" cy="518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84" b="1" dirty="0">
                <a:solidFill>
                  <a:srgbClr val="000000"/>
                </a:solidFill>
                <a:ea typeface="Geneva" pitchFamily="-112" charset="-128"/>
              </a:rPr>
              <a:t>Kanton St.Gallen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84" b="1" dirty="0">
                <a:solidFill>
                  <a:srgbClr val="000000"/>
                </a:solidFill>
                <a:ea typeface="Geneva" pitchFamily="-112" charset="-128"/>
              </a:rPr>
              <a:t>Kantonspolizei St.Gallen</a:t>
            </a:r>
            <a:endParaRPr lang="en-US" sz="1684" b="1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672879" y="6490886"/>
            <a:ext cx="2627324" cy="15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83" dirty="0">
                <a:solidFill>
                  <a:srgbClr val="000000"/>
                </a:solidFill>
                <a:ea typeface="Geneva" pitchFamily="-112" charset="-128"/>
                <a:cs typeface="Arial" pitchFamily="34" charset="0"/>
              </a:rPr>
              <a:t>Sicherheits- und Justizdepartement</a:t>
            </a:r>
            <a:endParaRPr lang="en-US" sz="983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  <p:pic>
        <p:nvPicPr>
          <p:cNvPr id="9" name="Grafik 8" descr="Wappen_neu_sg_far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0725" y="265573"/>
            <a:ext cx="535579" cy="5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9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72879" y="6338017"/>
            <a:ext cx="2728087" cy="77219"/>
          </a:xfrm>
        </p:spPr>
        <p:txBody>
          <a:bodyPr/>
          <a:lstStyle/>
          <a:p>
            <a:fld id="{AA3E765E-861E-4AD6-9B20-ACA02ED11C9A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364855" y="6508782"/>
            <a:ext cx="4821613" cy="179654"/>
          </a:xfrm>
        </p:spPr>
        <p:txBody>
          <a:bodyPr/>
          <a:lstStyle>
            <a:lvl1pPr>
              <a:defRPr/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2879" y="6490888"/>
            <a:ext cx="2728087" cy="126521"/>
          </a:xfrm>
        </p:spPr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72877" y="1530943"/>
            <a:ext cx="11183427" cy="4706646"/>
          </a:xfrm>
        </p:spPr>
        <p:txBody>
          <a:bodyPr/>
          <a:lstStyle>
            <a:lvl1pPr marL="378972" indent="-378972">
              <a:buFont typeface="+mj-lt"/>
              <a:buAutoNum type="arabicPeriod"/>
              <a:defRPr/>
            </a:lvl1pPr>
            <a:lvl2pPr marL="757593" indent="-378972">
              <a:buFont typeface="+mj-lt"/>
              <a:buAutoNum type="alphaLcPeriod"/>
              <a:defRPr/>
            </a:lvl2pPr>
            <a:lvl3pPr marL="630585" indent="-252648">
              <a:spcAft>
                <a:spcPts val="211"/>
              </a:spcAft>
              <a:buFont typeface="Arial" pitchFamily="34" charset="0"/>
              <a:buChar char="–"/>
              <a:defRPr sz="2246"/>
            </a:lvl3pPr>
            <a:lvl4pPr marL="378797" indent="0" defTabSz="628357">
              <a:spcBef>
                <a:spcPts val="0"/>
              </a:spcBef>
              <a:spcAft>
                <a:spcPts val="211"/>
              </a:spcAft>
              <a:defRPr sz="2246"/>
            </a:lvl4pPr>
            <a:lvl5pPr marL="757593" indent="0">
              <a:spcBef>
                <a:spcPts val="0"/>
              </a:spcBef>
              <a:buFontTx/>
              <a:buNone/>
              <a:defRPr sz="1684"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29727" y="169564"/>
            <a:ext cx="9264623" cy="1088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4" b="1" u="sng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1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>
            <a:lvl1pPr marL="521402" indent="-521402">
              <a:buFont typeface="+mj-lt"/>
              <a:buAutoNum type="arabicPeriod"/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72879" y="6338016"/>
            <a:ext cx="2728087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3"/>
              </a:lnSpc>
              <a:defRPr sz="983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6F14F6-A377-4AE9-978F-FFC2C0303AC9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8"/>
          <p:cNvSpPr txBox="1">
            <a:spLocks/>
          </p:cNvSpPr>
          <p:nvPr userDrawn="1"/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983" dirty="0">
                <a:solidFill>
                  <a:srgbClr val="000000"/>
                </a:solidFill>
                <a:ea typeface="Geneva" pitchFamily="-112" charset="-128"/>
              </a:rPr>
              <a:t>Seite </a:t>
            </a:r>
            <a:fld id="{9F4ABB4D-1A5F-4891-A32C-FEF94645D90B}" type="slidenum">
              <a:rPr lang="de-CH" sz="983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983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364855" y="6508783"/>
            <a:ext cx="4821613" cy="1539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47A-9607-4F80-8D90-0C95DB9910DB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364855" y="6508782"/>
            <a:ext cx="4821613" cy="205319"/>
          </a:xfrm>
        </p:spPr>
        <p:txBody>
          <a:bodyPr/>
          <a:lstStyle/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  <a:lvl2pPr marL="372112" indent="-372112">
              <a:buClr>
                <a:schemeClr val="accent1"/>
              </a:buClr>
              <a:buFont typeface="Arial" pitchFamily="34" charset="0"/>
              <a:buChar char="•"/>
              <a:defRPr sz="2807"/>
            </a:lvl2pPr>
            <a:lvl3pPr marL="378972" indent="252648">
              <a:buClr>
                <a:schemeClr val="accent2"/>
              </a:buClr>
              <a:buFont typeface="Arial" pitchFamily="34" charset="0"/>
              <a:buChar char="•"/>
              <a:defRPr sz="2246"/>
            </a:lvl3pPr>
            <a:lvl4pPr marL="630585" indent="251788" defTabSz="630585">
              <a:spcBef>
                <a:spcPts val="0"/>
              </a:spcBef>
              <a:spcAft>
                <a:spcPts val="211"/>
              </a:spcAft>
              <a:buClr>
                <a:srgbClr val="2B350A"/>
              </a:buClr>
              <a:buFont typeface="Arial" pitchFamily="34" charset="0"/>
              <a:buChar char="•"/>
              <a:defRPr sz="1965" baseline="0"/>
            </a:lvl4pPr>
            <a:lvl5pPr marL="1010592" indent="252648">
              <a:spcBef>
                <a:spcPts val="0"/>
              </a:spcBef>
              <a:spcAft>
                <a:spcPts val="211"/>
              </a:spcAft>
              <a:buClr>
                <a:schemeClr val="accent1"/>
              </a:buClr>
              <a:buFont typeface="Arial" pitchFamily="34" charset="0"/>
              <a:buChar char="•"/>
              <a:defRPr sz="1684"/>
            </a:lvl5pPr>
            <a:lvl6pPr marL="1263240" indent="252648">
              <a:spcBef>
                <a:spcPts val="0"/>
              </a:spcBef>
              <a:spcAft>
                <a:spcPts val="211"/>
              </a:spcAft>
              <a:buClr>
                <a:schemeClr val="accent2"/>
              </a:buClr>
              <a:buFont typeface="Arial" pitchFamily="34" charset="0"/>
              <a:buChar char="•"/>
              <a:defRPr sz="1684"/>
            </a:lvl6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9680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015579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DF30-CCC6-4E39-BB87-49908ADC2E1E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72879" y="1530943"/>
            <a:ext cx="5489964" cy="4706646"/>
          </a:xfrm>
        </p:spPr>
        <p:txBody>
          <a:bodyPr/>
          <a:lstStyle>
            <a:lvl1pPr>
              <a:spcAft>
                <a:spcPts val="211"/>
              </a:spcAft>
              <a:defRPr sz="2246"/>
            </a:lvl1pPr>
            <a:lvl2pPr marL="256245" indent="-256245">
              <a:buFont typeface="Arial" pitchFamily="34" charset="0"/>
              <a:buChar char="–"/>
              <a:tabLst/>
              <a:defRPr/>
            </a:lvl2pPr>
            <a:lvl3pPr marL="505296" indent="-251788">
              <a:defRPr sz="1965"/>
            </a:lvl3pPr>
            <a:lvl4pPr marL="505296" indent="252648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64856" y="1530943"/>
            <a:ext cx="5491449" cy="4706646"/>
          </a:xfrm>
        </p:spPr>
        <p:txBody>
          <a:bodyPr/>
          <a:lstStyle>
            <a:lvl1pPr>
              <a:spcAft>
                <a:spcPts val="211"/>
              </a:spcAft>
              <a:defRPr sz="2246"/>
            </a:lvl1pPr>
            <a:lvl2pPr marL="256245" indent="-256245">
              <a:buFont typeface="Arial" pitchFamily="34" charset="0"/>
              <a:buChar char="–"/>
              <a:tabLst/>
              <a:defRPr/>
            </a:lvl2pPr>
            <a:lvl3pPr marL="505296" indent="-251788">
              <a:defRPr sz="1965"/>
            </a:lvl3pPr>
            <a:lvl4pPr marL="505296" indent="252648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2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DD0-9E45-41E4-B237-D18C05E05E2D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72880" y="1530943"/>
            <a:ext cx="11183425" cy="4706646"/>
          </a:xfrm>
        </p:spPr>
        <p:txBody>
          <a:bodyPr/>
          <a:lstStyle>
            <a:lvl1pPr marL="252648" indent="-252648">
              <a:buClr>
                <a:schemeClr val="accent1"/>
              </a:buClr>
              <a:buFont typeface="Arial" pitchFamily="34" charset="0"/>
              <a:buChar char="•"/>
              <a:defRPr sz="2807" b="0"/>
            </a:lvl1pPr>
            <a:lvl2pPr marL="252648" indent="252648">
              <a:buClr>
                <a:schemeClr val="accent2"/>
              </a:buClr>
              <a:buFont typeface="Arial" pitchFamily="34" charset="0"/>
              <a:buChar char="•"/>
              <a:defRPr lang="de-DE" sz="2246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757944" indent="-251788">
              <a:buClr>
                <a:schemeClr val="accent3"/>
              </a:buClr>
              <a:buFont typeface="Arial" pitchFamily="34" charset="0"/>
              <a:buChar char="•"/>
              <a:defRPr/>
            </a:lvl3pPr>
            <a:lvl4pPr marL="757944" indent="252648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/>
            </a:lvl4pPr>
            <a:lvl5pPr marL="1010592" indent="252648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1684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08226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2879" y="1530943"/>
            <a:ext cx="5489964" cy="4595061"/>
          </a:xfrm>
        </p:spPr>
        <p:txBody>
          <a:bodyPr/>
          <a:lstStyle>
            <a:lvl1pPr marL="0" indent="0">
              <a:defRPr sz="2246"/>
            </a:lvl1pPr>
            <a:lvl2pPr>
              <a:defRPr sz="1684"/>
            </a:lvl2pPr>
            <a:lvl3pPr>
              <a:defRPr sz="1404"/>
            </a:lvl3pPr>
            <a:lvl4pPr>
              <a:defRPr sz="1263"/>
            </a:lvl4pPr>
            <a:lvl5pPr>
              <a:defRPr sz="1263"/>
            </a:lvl5pPr>
            <a:lvl6pPr>
              <a:defRPr sz="1263"/>
            </a:lvl6pPr>
            <a:lvl7pPr>
              <a:defRPr sz="1263"/>
            </a:lvl7pPr>
            <a:lvl8pPr>
              <a:defRPr sz="1263"/>
            </a:lvl8pPr>
            <a:lvl9pPr>
              <a:defRPr sz="1263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64856" y="1530943"/>
            <a:ext cx="5491449" cy="4595061"/>
          </a:xfrm>
        </p:spPr>
        <p:txBody>
          <a:bodyPr/>
          <a:lstStyle>
            <a:lvl1pPr marL="0" indent="0">
              <a:defRPr sz="2246"/>
            </a:lvl1pPr>
            <a:lvl2pPr>
              <a:buNone/>
              <a:defRPr sz="1684"/>
            </a:lvl2pPr>
            <a:lvl3pPr>
              <a:defRPr sz="1404"/>
            </a:lvl3pPr>
            <a:lvl4pPr>
              <a:defRPr sz="1263"/>
            </a:lvl4pPr>
            <a:lvl5pPr>
              <a:defRPr sz="1263"/>
            </a:lvl5pPr>
            <a:lvl6pPr>
              <a:defRPr sz="1263"/>
            </a:lvl6pPr>
            <a:lvl7pPr>
              <a:defRPr sz="1263"/>
            </a:lvl7pPr>
            <a:lvl8pPr>
              <a:defRPr sz="1263"/>
            </a:lvl8pPr>
            <a:lvl9pPr>
              <a:defRPr sz="1263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72879" y="6338016"/>
            <a:ext cx="2728087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3"/>
              </a:lnSpc>
              <a:defRPr sz="983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A747DF-1602-4B7F-979B-856A7A41D3D1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983" b="0" baseline="0">
                <a:latin typeface="Arial" pitchFamily="34" charset="0"/>
              </a:defRPr>
            </a:lvl1pPr>
          </a:lstStyle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2659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2659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4590" y="6349771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748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2879" y="1535406"/>
            <a:ext cx="5489964" cy="729468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246" b="0" baseline="0"/>
            </a:lvl1pPr>
            <a:lvl2pPr marL="252648" indent="-252648">
              <a:buFont typeface="Arial" pitchFamily="34" charset="0"/>
              <a:buChar char="–"/>
              <a:defRPr sz="2246" b="0"/>
            </a:lvl2pPr>
            <a:lvl3pPr marL="0" indent="0">
              <a:buNone/>
              <a:defRPr sz="1684" b="0"/>
            </a:lvl3pPr>
            <a:lvl4pPr marL="505296" indent="-251788">
              <a:buFont typeface="Arial" pitchFamily="34" charset="0"/>
              <a:buChar char="–"/>
              <a:defRPr sz="1684" b="0"/>
            </a:lvl4pPr>
            <a:lvl5pPr marL="1283452" indent="0">
              <a:buNone/>
              <a:defRPr sz="1123" b="1"/>
            </a:lvl5pPr>
            <a:lvl6pPr marL="1604315" indent="0">
              <a:buNone/>
              <a:defRPr sz="1123" b="1"/>
            </a:lvl6pPr>
            <a:lvl7pPr marL="1925178" indent="0">
              <a:buNone/>
              <a:defRPr sz="1123" b="1"/>
            </a:lvl7pPr>
            <a:lvl8pPr marL="2246041" indent="0">
              <a:buNone/>
              <a:defRPr sz="1123" b="1"/>
            </a:lvl8pPr>
            <a:lvl9pPr marL="2566904" indent="0">
              <a:buNone/>
              <a:defRPr sz="1123" b="1"/>
            </a:lvl9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2878" y="2391411"/>
            <a:ext cx="5489965" cy="3846179"/>
          </a:xfrm>
        </p:spPr>
        <p:txBody>
          <a:bodyPr/>
          <a:lstStyle>
            <a:lvl1pPr>
              <a:defRPr sz="1684"/>
            </a:lvl1pPr>
            <a:lvl2pPr marL="252648" indent="-252648">
              <a:buFont typeface="Arial" pitchFamily="34" charset="0"/>
              <a:buChar char="–"/>
              <a:defRPr sz="1684"/>
            </a:lvl2pPr>
            <a:lvl3pPr>
              <a:defRPr sz="1263"/>
            </a:lvl3pPr>
            <a:lvl4pPr>
              <a:defRPr sz="1123"/>
            </a:lvl4pPr>
            <a:lvl5pPr>
              <a:defRPr sz="1123"/>
            </a:lvl5pPr>
            <a:lvl6pPr>
              <a:defRPr sz="1123"/>
            </a:lvl6pPr>
            <a:lvl7pPr>
              <a:defRPr sz="1123"/>
            </a:lvl7pPr>
            <a:lvl8pPr>
              <a:defRPr sz="1123"/>
            </a:lvl8pPr>
            <a:lvl9pPr>
              <a:defRPr sz="1123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4856" y="2376742"/>
            <a:ext cx="5491449" cy="3849727"/>
          </a:xfrm>
        </p:spPr>
        <p:txBody>
          <a:bodyPr/>
          <a:lstStyle>
            <a:lvl1pPr>
              <a:defRPr sz="1684"/>
            </a:lvl1pPr>
            <a:lvl2pPr marL="252648" indent="-252648">
              <a:buFont typeface="Arial" pitchFamily="34" charset="0"/>
              <a:buChar char="–"/>
              <a:defRPr sz="1684"/>
            </a:lvl2pPr>
            <a:lvl3pPr>
              <a:defRPr sz="1263"/>
            </a:lvl3pPr>
            <a:lvl4pPr>
              <a:defRPr sz="1123"/>
            </a:lvl4pPr>
            <a:lvl5pPr>
              <a:defRPr sz="1123"/>
            </a:lvl5pPr>
            <a:lvl6pPr>
              <a:defRPr sz="1123"/>
            </a:lvl6pPr>
            <a:lvl7pPr>
              <a:defRPr sz="1123"/>
            </a:lvl7pPr>
            <a:lvl8pPr>
              <a:defRPr sz="1123"/>
            </a:lvl8pPr>
            <a:lvl9pPr>
              <a:defRPr sz="1123"/>
            </a:lvl9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672879" y="6338016"/>
            <a:ext cx="2728087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3"/>
              </a:lnSpc>
              <a:defRPr sz="983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1E32BA0-8ABF-45E9-80EE-032B26209AD4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983" b="0" baseline="0">
                <a:latin typeface="Arial" pitchFamily="34" charset="0"/>
              </a:defRPr>
            </a:lvl1pPr>
          </a:lstStyle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6332177" y="1530943"/>
            <a:ext cx="5524129" cy="729468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246" b="0" baseline="0"/>
            </a:lvl1pPr>
            <a:lvl2pPr marL="252648" indent="-252648">
              <a:buFont typeface="Arial" pitchFamily="34" charset="0"/>
              <a:buChar char="–"/>
              <a:defRPr sz="2246" b="0"/>
            </a:lvl2pPr>
            <a:lvl3pPr marL="0" indent="0">
              <a:buNone/>
              <a:defRPr sz="1684" b="0"/>
            </a:lvl3pPr>
            <a:lvl4pPr marL="505296" indent="-251788">
              <a:buFont typeface="Arial" pitchFamily="34" charset="0"/>
              <a:buChar char="–"/>
              <a:defRPr sz="1684" b="0"/>
            </a:lvl4pPr>
            <a:lvl5pPr marL="1283452" indent="0">
              <a:buNone/>
              <a:defRPr sz="1123" b="1"/>
            </a:lvl5pPr>
            <a:lvl6pPr marL="1604315" indent="0">
              <a:buNone/>
              <a:defRPr sz="1123" b="1"/>
            </a:lvl6pPr>
            <a:lvl7pPr marL="1925178" indent="0">
              <a:buNone/>
              <a:defRPr sz="1123" b="1"/>
            </a:lvl7pPr>
            <a:lvl8pPr marL="2246041" indent="0">
              <a:buNone/>
              <a:defRPr sz="1123" b="1"/>
            </a:lvl8pPr>
            <a:lvl9pPr marL="2566904" indent="0">
              <a:buNone/>
              <a:defRPr sz="1123" b="1"/>
            </a:lvl9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6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72879" y="6338016"/>
            <a:ext cx="2728087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3"/>
              </a:lnSpc>
              <a:defRPr sz="983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9D723C-DD53-4523-98DE-71DEB0D5AD7A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8"/>
          <p:cNvSpPr txBox="1">
            <a:spLocks/>
          </p:cNvSpPr>
          <p:nvPr userDrawn="1"/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983" dirty="0">
                <a:solidFill>
                  <a:srgbClr val="000000"/>
                </a:solidFill>
                <a:ea typeface="Geneva" pitchFamily="-112" charset="-128"/>
              </a:rPr>
              <a:t>Seite </a:t>
            </a:r>
            <a:fld id="{9F4ABB4D-1A5F-4891-A32C-FEF94645D90B}" type="slidenum">
              <a:rPr lang="de-CH" sz="983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983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672879" y="6338016"/>
            <a:ext cx="2728087" cy="126521"/>
          </a:xfrm>
        </p:spPr>
        <p:txBody>
          <a:bodyPr/>
          <a:lstStyle>
            <a:lvl1pPr>
              <a:defRPr/>
            </a:lvl1pPr>
          </a:lstStyle>
          <a:p>
            <a:r>
              <a:rPr lang="de-CH" baseline="0" dirty="0">
                <a:solidFill>
                  <a:srgbClr val="000000"/>
                </a:solidFill>
              </a:rPr>
              <a:t>8. März 2011</a:t>
            </a:r>
          </a:p>
        </p:txBody>
      </p:sp>
      <p:sp>
        <p:nvSpPr>
          <p:cNvPr id="7" name="Foliennummernplatzhalter 4"/>
          <p:cNvSpPr txBox="1">
            <a:spLocks/>
          </p:cNvSpPr>
          <p:nvPr userDrawn="1"/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983" dirty="0">
                <a:solidFill>
                  <a:srgbClr val="000000"/>
                </a:solidFill>
                <a:ea typeface="Geneva" pitchFamily="-112" charset="-128"/>
              </a:rPr>
              <a:t>Seite </a:t>
            </a:r>
            <a:fld id="{9F4ABB4D-1A5F-4891-A32C-FEF94645D90B}" type="slidenum">
              <a:rPr lang="de-CH" sz="983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983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1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2 mal Text darü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3CC-DFC7-49BB-90C0-F6362214F640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72879" y="3124375"/>
            <a:ext cx="11183428" cy="3113215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72879" y="1530943"/>
            <a:ext cx="5489964" cy="1467340"/>
          </a:xfrm>
        </p:spPr>
        <p:txBody>
          <a:bodyPr/>
          <a:lstStyle>
            <a:lvl1pPr marL="0" indent="0">
              <a:defRPr sz="1684" baseline="0"/>
            </a:lvl1pPr>
            <a:lvl2pPr marL="256245" indent="-256245">
              <a:buFont typeface="Arial" pitchFamily="34" charset="0"/>
              <a:buChar char="–"/>
              <a:defRPr sz="1684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364856" y="1530943"/>
            <a:ext cx="5491449" cy="1467340"/>
          </a:xfrm>
        </p:spPr>
        <p:txBody>
          <a:bodyPr/>
          <a:lstStyle>
            <a:lvl1pPr marL="0" indent="0">
              <a:defRPr sz="1684" baseline="0"/>
            </a:lvl1pPr>
            <a:lvl2pPr marL="256245" indent="-256245">
              <a:buFont typeface="Arial" pitchFamily="34" charset="0"/>
              <a:buChar char="–"/>
              <a:defRPr sz="1684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670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120B-10E8-4B24-BB35-5B6B5415A165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72879" y="1530944"/>
            <a:ext cx="5489964" cy="31132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364856" y="1530944"/>
            <a:ext cx="5491449" cy="3113215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72879" y="4795914"/>
            <a:ext cx="5489964" cy="1467340"/>
          </a:xfrm>
        </p:spPr>
        <p:txBody>
          <a:bodyPr/>
          <a:lstStyle>
            <a:lvl1pPr marL="0" indent="0">
              <a:defRPr sz="1684" baseline="0"/>
            </a:lvl1pPr>
            <a:lvl2pPr marL="256245" indent="-256245">
              <a:buFont typeface="Arial" pitchFamily="34" charset="0"/>
              <a:buChar char="–"/>
              <a:defRPr sz="1684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364856" y="4795914"/>
            <a:ext cx="5491449" cy="1467340"/>
          </a:xfrm>
        </p:spPr>
        <p:txBody>
          <a:bodyPr/>
          <a:lstStyle>
            <a:lvl1pPr marL="0" indent="0">
              <a:defRPr sz="1684" baseline="0"/>
            </a:lvl1pPr>
            <a:lvl2pPr marL="256245" indent="-256245">
              <a:buFont typeface="Arial" pitchFamily="34" charset="0"/>
              <a:buChar char="–"/>
              <a:defRPr sz="1684"/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2185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baseline="0" dirty="0">
                <a:solidFill>
                  <a:srgbClr val="000000"/>
                </a:solidFill>
              </a:rPr>
              <a:t>8. März 2011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64856" y="1530943"/>
            <a:ext cx="5491449" cy="4706646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72879" y="1530943"/>
            <a:ext cx="5489964" cy="4706646"/>
          </a:xfrm>
        </p:spPr>
        <p:txBody>
          <a:bodyPr/>
          <a:lstStyle>
            <a:lvl1pPr>
              <a:spcAft>
                <a:spcPts val="211"/>
              </a:spcAft>
              <a:defRPr sz="2246"/>
            </a:lvl1pPr>
            <a:lvl2pPr marL="256245" indent="-256245">
              <a:buFont typeface="Arial" pitchFamily="34" charset="0"/>
              <a:buChar char="–"/>
              <a:tabLst/>
              <a:defRPr/>
            </a:lvl2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0160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3AFD-A39C-443B-8734-E43F178A15CF}" type="datetime4">
              <a:rPr lang="de-CH" baseline="0" smtClean="0">
                <a:solidFill>
                  <a:srgbClr val="000000"/>
                </a:solidFill>
              </a:rPr>
              <a:pPr/>
              <a:t>27. August 2024</a:t>
            </a:fld>
            <a:endParaRPr lang="de-CH" baseline="0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1053"/>
              </a:lnSpc>
            </a:pPr>
            <a:r>
              <a:rPr lang="de-CH" dirty="0">
                <a:solidFill>
                  <a:srgbClr val="000000"/>
                </a:solidFill>
              </a:rPr>
              <a:t>Musteramt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2879" y="6490887"/>
            <a:ext cx="2728087" cy="228033"/>
          </a:xfrm>
        </p:spPr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5696" y="1530943"/>
            <a:ext cx="12059952" cy="473231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83711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-68896" y="-38070"/>
            <a:ext cx="12328272" cy="695944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6000"/>
            <a:ext cx="12192000" cy="864000"/>
          </a:xfrm>
          <a:solidFill>
            <a:srgbClr val="9B9B9B"/>
          </a:solidFill>
        </p:spPr>
        <p:txBody>
          <a:bodyPr/>
          <a:lstStyle>
            <a:lvl1pPr marL="269875" indent="0" algn="l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8534400" cy="1752600"/>
          </a:xfrm>
        </p:spPr>
        <p:txBody>
          <a:bodyPr/>
          <a:lstStyle>
            <a:lvl1pPr marL="269875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36" y="430887"/>
            <a:ext cx="3183265" cy="43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5" y="5301208"/>
            <a:ext cx="1950720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6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-2289" r="52" b="46831"/>
          <a:stretch/>
        </p:blipFill>
        <p:spPr>
          <a:xfrm>
            <a:off x="-6349" y="875954"/>
            <a:ext cx="12192000" cy="253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6999"/>
            <a:ext cx="12192000" cy="540000"/>
          </a:xfrm>
          <a:noFill/>
        </p:spPr>
        <p:txBody>
          <a:bodyPr/>
          <a:lstStyle>
            <a:lvl1pPr marL="269875" indent="0" algn="l">
              <a:tabLst/>
              <a:defRPr>
                <a:solidFill>
                  <a:srgbClr val="9B9B9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8457"/>
            <a:ext cx="8534400" cy="1259543"/>
          </a:xfrm>
        </p:spPr>
        <p:txBody>
          <a:bodyPr/>
          <a:lstStyle>
            <a:lvl1pPr marL="269875" indent="0" algn="l">
              <a:buNone/>
              <a:defRPr>
                <a:solidFill>
                  <a:srgbClr val="9B9B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275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5590" cy="4351338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25590" cy="4351338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4590" y="6356350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825244"/>
            <a:ext cx="10259590" cy="9106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der Titel der 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22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12192000" cy="4577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6999"/>
            <a:ext cx="12192000" cy="540000"/>
          </a:xfrm>
          <a:noFill/>
        </p:spPr>
        <p:txBody>
          <a:bodyPr/>
          <a:lstStyle>
            <a:lvl1pPr marL="269875" indent="0" algn="l">
              <a:tabLst/>
              <a:defRPr>
                <a:solidFill>
                  <a:srgbClr val="9B9B9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8457"/>
            <a:ext cx="8534400" cy="1259543"/>
          </a:xfrm>
        </p:spPr>
        <p:txBody>
          <a:bodyPr/>
          <a:lstStyle>
            <a:lvl1pPr marL="269875" indent="0" algn="l">
              <a:buNone/>
              <a:defRPr>
                <a:solidFill>
                  <a:srgbClr val="9B9B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36" y="430887"/>
            <a:ext cx="3183265" cy="43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5598457"/>
            <a:ext cx="1608997" cy="12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1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4912"/>
            <a:ext cx="3860800" cy="288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CH" dirty="0"/>
              <a:t>28.06.2017 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2001"/>
            <a:ext cx="7413740" cy="430887"/>
          </a:xfrm>
          <a:solidFill>
            <a:srgbClr val="AFCB24"/>
          </a:solidFill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CB24"/>
              </a:buClr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5467" y="6394912"/>
            <a:ext cx="732565" cy="288000"/>
          </a:xfrm>
        </p:spPr>
        <p:txBody>
          <a:bodyPr lIns="0"/>
          <a:lstStyle>
            <a:lvl1pPr algn="l">
              <a:defRPr/>
            </a:lvl1pPr>
          </a:lstStyle>
          <a:p>
            <a:fld id="{B6C6CE2B-4B13-4B62-85EE-782FA8A47034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36" y="430887"/>
            <a:ext cx="3183265" cy="43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21" y="6433475"/>
            <a:ext cx="3397779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6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00" y="367915"/>
            <a:ext cx="3182400" cy="79182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4912"/>
            <a:ext cx="3860800" cy="288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CH" dirty="0"/>
              <a:t>28.06.2017 |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32001"/>
            <a:ext cx="7413740" cy="430887"/>
          </a:xfrm>
          <a:solidFill>
            <a:srgbClr val="009A3E"/>
          </a:solidFill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Clr>
                <a:srgbClr val="009A3E"/>
              </a:buClr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5467" y="6394912"/>
            <a:ext cx="732565" cy="288000"/>
          </a:xfrm>
        </p:spPr>
        <p:txBody>
          <a:bodyPr lIns="0"/>
          <a:lstStyle>
            <a:lvl1pPr algn="l">
              <a:defRPr/>
            </a:lvl1pPr>
          </a:lstStyle>
          <a:p>
            <a:fld id="{B6C6CE2B-4B13-4B62-85EE-782FA8A4703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6996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Powerpoint Präsentation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C1F3-D734-7B46-BE15-E3BB8E56E08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480043" y="1530350"/>
            <a:ext cx="5087957" cy="4589650"/>
          </a:xfrm>
        </p:spPr>
        <p:txBody>
          <a:bodyPr/>
          <a:lstStyle>
            <a:lvl1pPr marL="0" indent="0">
              <a:buNone/>
              <a:defRPr/>
            </a:lvl1pPr>
            <a:lvl2pPr marL="36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768000" y="1530350"/>
            <a:ext cx="5040000" cy="4589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das Symbol hinzufügen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Powerpoint Präsentation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00" y="630000"/>
            <a:ext cx="10656000" cy="7200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C1F3-D734-7B46-BE15-E3BB8E56E08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768000" y="1530350"/>
            <a:ext cx="10656000" cy="4589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/>
              <a:t>Bild durch klicken auf das Symbol hinzufügen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0145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255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2559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354590" y="6356350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80001"/>
            <a:ext cx="10259590" cy="9106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der Titel der 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020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80001"/>
            <a:ext cx="10259590" cy="9106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der Titel der Folie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4590" y="6384263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06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54590" y="6351371"/>
            <a:ext cx="2743200" cy="365125"/>
          </a:xfrm>
        </p:spPr>
        <p:txBody>
          <a:bodyPr/>
          <a:lstStyle/>
          <a:p>
            <a:fld id="{47561A09-4FD3-49E0-B3B6-0B35775B23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58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/>
          <p:cNvSpPr>
            <a:spLocks noChangeArrowheads="1"/>
          </p:cNvSpPr>
          <p:nvPr userDrawn="1"/>
        </p:nvSpPr>
        <p:spPr bwMode="auto">
          <a:xfrm>
            <a:off x="335697" y="1530943"/>
            <a:ext cx="11856304" cy="4706646"/>
          </a:xfrm>
          <a:prstGeom prst="rect">
            <a:avLst/>
          </a:prstGeom>
          <a:solidFill>
            <a:srgbClr val="008000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687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2880" y="1885783"/>
            <a:ext cx="10394690" cy="10370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2879" y="3049613"/>
            <a:ext cx="10408939" cy="174630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87" baseline="0">
                <a:solidFill>
                  <a:schemeClr val="bg1"/>
                </a:solidFill>
              </a:defRPr>
            </a:lvl1pPr>
            <a:lvl2pPr marL="32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err="1"/>
              <a:t>St.Gallen</a:t>
            </a:r>
            <a:endParaRPr lang="de-CH" noProof="0" dirty="0"/>
          </a:p>
          <a:p>
            <a:r>
              <a:rPr lang="de-CH" noProof="0" dirty="0"/>
              <a:t>Datum</a:t>
            </a:r>
          </a:p>
          <a:p>
            <a:r>
              <a:rPr lang="de-CH" noProof="0" dirty="0"/>
              <a:t>  </a:t>
            </a:r>
          </a:p>
          <a:p>
            <a:r>
              <a:rPr lang="de-CH" noProof="0" dirty="0"/>
              <a:t>Ueli Bärtsch, Dienststelle Verkehrstechnik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63893" y="214987"/>
            <a:ext cx="3672358" cy="519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87" b="1" dirty="0">
                <a:solidFill>
                  <a:srgbClr val="000000"/>
                </a:solidFill>
                <a:ea typeface="Geneva" pitchFamily="-112" charset="-128"/>
              </a:rPr>
              <a:t>Kanton St.Gallen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87" b="1" dirty="0">
                <a:solidFill>
                  <a:srgbClr val="000000"/>
                </a:solidFill>
                <a:ea typeface="Geneva" pitchFamily="-112" charset="-128"/>
              </a:rPr>
              <a:t>Kantonspolizei</a:t>
            </a:r>
            <a:endParaRPr lang="en-US" sz="1687" b="1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672879" y="6490886"/>
            <a:ext cx="2627324" cy="151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84" dirty="0">
                <a:solidFill>
                  <a:srgbClr val="000000"/>
                </a:solidFill>
                <a:ea typeface="Geneva" pitchFamily="-112" charset="-128"/>
                <a:cs typeface="Arial" pitchFamily="34" charset="0"/>
              </a:rPr>
              <a:t>Sicherheits- und Justizdepartement</a:t>
            </a:r>
            <a:endParaRPr lang="en-US" sz="984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  <p:pic>
        <p:nvPicPr>
          <p:cNvPr id="9" name="Grafik 8" descr="Wappen_neu_sg_far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20726" y="265572"/>
            <a:ext cx="535579" cy="5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72878" y="1530944"/>
            <a:ext cx="11183425" cy="4706646"/>
          </a:xfrm>
        </p:spPr>
        <p:txBody>
          <a:bodyPr/>
          <a:lstStyle>
            <a:lvl1pPr marL="522220" marR="0" indent="-522220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2"/>
              </a:spcAft>
              <a:buClrTx/>
              <a:buSzTx/>
              <a:buFont typeface="Arial" pitchFamily="34" charset="0"/>
              <a:buAutoNum type="arabicPeriod"/>
              <a:tabLst/>
              <a:defRPr/>
            </a:lvl1pPr>
            <a:lvl2pPr marL="556697" marR="0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1"/>
              </a:spcAft>
              <a:buClrTx/>
              <a:buSzTx/>
              <a:buFont typeface="+mj-lt"/>
              <a:buAutoNum type="alphaLcPeriod"/>
              <a:tabLst/>
              <a:defRPr sz="2812">
                <a:latin typeface="Arial" pitchFamily="34" charset="0"/>
                <a:cs typeface="Arial" pitchFamily="34" charset="0"/>
              </a:defRPr>
            </a:lvl2pPr>
            <a:lvl3pPr marL="556697" marR="0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1"/>
              </a:spcAft>
              <a:buClrTx/>
              <a:buSzTx/>
              <a:buFont typeface="Symbol" pitchFamily="18" charset="2"/>
              <a:buChar char="-"/>
              <a:tabLst/>
              <a:defRPr sz="2249"/>
            </a:lvl3pPr>
            <a:lvl4pPr marL="759132" marR="0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968"/>
            </a:lvl4pPr>
            <a:lvl5pPr marL="1012176" marR="0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87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29726" y="169565"/>
            <a:ext cx="9264623" cy="1088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812" b="1" dirty="0">
                <a:solidFill>
                  <a:srgbClr val="000000"/>
                </a:solidFill>
                <a:ea typeface="Geneva" pitchFamily="-112" charset="-128"/>
                <a:cs typeface="Arial" pitchFamily="34" charset="0"/>
              </a:rPr>
              <a:t>Inhalt</a:t>
            </a:r>
            <a:endParaRPr lang="en-US" sz="2812" b="1" dirty="0">
              <a:solidFill>
                <a:srgbClr val="000000"/>
              </a:solidFill>
              <a:ea typeface="Geneva" pitchFamily="-112" charset="-128"/>
              <a:cs typeface="Arial" pitchFamily="34" charset="0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FB220-E282-4F1D-8397-BC9849CC6C0B}" type="datetime4">
              <a:rPr lang="de-CH" smtClean="0">
                <a:solidFill>
                  <a:srgbClr val="000000"/>
                </a:solidFill>
              </a:rPr>
              <a:pPr/>
              <a:t>27. August 2024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Kantonspolizei St.Gallen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Ubuntu Light" panose="020B0304030602030204" pitchFamily="34" charset="0"/>
              </a:defRPr>
            </a:lvl1pPr>
          </a:lstStyle>
          <a:p>
            <a:fld id="{47561A09-4FD3-49E0-B3B6-0B35775B237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13" y="175150"/>
            <a:ext cx="1626797" cy="8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1" r:id="rId3"/>
    <p:sldLayoutId id="2147483692" r:id="rId4"/>
    <p:sldLayoutId id="2147483694" r:id="rId5"/>
    <p:sldLayoutId id="2147483673" r:id="rId6"/>
    <p:sldLayoutId id="21474836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>
              <a:lumMod val="10000"/>
            </a:schemeClr>
          </a:solidFill>
          <a:latin typeface="Folio LT Light" panose="0200040305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2878" y="169564"/>
            <a:ext cx="11183425" cy="9616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2878" y="1530944"/>
            <a:ext cx="11183425" cy="4706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2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8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1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8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Zweite Ebene</a:t>
            </a:r>
          </a:p>
          <a:p>
            <a:pPr marL="253044" marR="0" lvl="2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1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24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06088" marR="0" lvl="3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19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59132" marR="0" lvl="4" indent="253044" algn="l" defTabSz="64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168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2879" y="6338015"/>
            <a:ext cx="2728086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5"/>
              </a:lnSpc>
              <a:defRPr sz="984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DC52EA8-DF7D-464D-99D6-FB122940F608}" type="datetime4">
              <a:rPr lang="de-CH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27. August 2024</a:t>
            </a:fld>
            <a:endParaRPr lang="de-CH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6" y="6508781"/>
            <a:ext cx="4855778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5"/>
              </a:lnSpc>
              <a:defRPr sz="984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  <a:ea typeface="Geneva" pitchFamily="-112" charset="-128"/>
              </a:rPr>
              <a:t>Kantonspolizei St.Gallen</a:t>
            </a:r>
            <a:endParaRPr lang="de-CH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72879" y="6490887"/>
            <a:ext cx="2728086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984" b="0" baseline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ea typeface="Geneva" pitchFamily="-112" charset="-128"/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CH" dirty="0">
              <a:solidFill>
                <a:srgbClr val="000000"/>
              </a:solidFill>
              <a:ea typeface="Geneva" pitchFamily="-112" charset="-128"/>
            </a:endParaRPr>
          </a:p>
        </p:txBody>
      </p:sp>
      <p:pic>
        <p:nvPicPr>
          <p:cNvPr id="9" name="Grafik 8" descr="sg_sw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38620" y="6364795"/>
            <a:ext cx="417684" cy="39439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64854" y="6329128"/>
            <a:ext cx="4855777" cy="151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84" b="1" dirty="0">
                <a:solidFill>
                  <a:srgbClr val="000000"/>
                </a:solidFill>
                <a:ea typeface="Geneva" pitchFamily="-112" charset="-128"/>
              </a:rPr>
              <a:t>Kanton St.Gallen</a:t>
            </a:r>
          </a:p>
        </p:txBody>
      </p:sp>
    </p:spTree>
    <p:extLst>
      <p:ext uri="{BB962C8B-B14F-4D97-AF65-F5344CB8AC3E}">
        <p14:creationId xmlns:p14="http://schemas.microsoft.com/office/powerpoint/2010/main" val="36707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5" r:id="rId14"/>
    <p:sldLayoutId id="2147483671" r:id="rId15"/>
  </p:sldLayoutIdLst>
  <p:hf hdr="0"/>
  <p:txStyles>
    <p:titleStyle>
      <a:lvl1pPr algn="l" defTabSz="642732" rtl="0" eaLnBrk="1" latinLnBrk="0" hangingPunct="1">
        <a:spcBef>
          <a:spcPct val="0"/>
        </a:spcBef>
        <a:buNone/>
        <a:defRPr sz="2812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642732" rtl="0" eaLnBrk="1" fontAlgn="auto" latinLnBrk="0" hangingPunct="1">
        <a:lnSpc>
          <a:spcPct val="100000"/>
        </a:lnSpc>
        <a:spcBef>
          <a:spcPts val="0"/>
        </a:spcBef>
        <a:spcAft>
          <a:spcPts val="422"/>
        </a:spcAft>
        <a:buClrTx/>
        <a:buSzTx/>
        <a:buFont typeface="Arial" pitchFamily="34" charset="0"/>
        <a:buNone/>
        <a:tabLst/>
        <a:defRPr sz="2812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marR="0" indent="253044" algn="l" defTabSz="642732" rtl="0" eaLnBrk="1" fontAlgn="auto" latinLnBrk="0" hangingPunct="1">
        <a:lnSpc>
          <a:spcPct val="100000"/>
        </a:lnSpc>
        <a:spcBef>
          <a:spcPts val="0"/>
        </a:spcBef>
        <a:spcAft>
          <a:spcPts val="211"/>
        </a:spcAft>
        <a:buClrTx/>
        <a:buSzTx/>
        <a:buFont typeface="Symbol" pitchFamily="18" charset="2"/>
        <a:buChar char="-"/>
        <a:tabLst/>
        <a:defRPr sz="2249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53044" marR="0" indent="253044" algn="l" defTabSz="642732" rtl="0" eaLnBrk="1" fontAlgn="auto" latinLnBrk="0" hangingPunct="1">
        <a:lnSpc>
          <a:spcPct val="100000"/>
        </a:lnSpc>
        <a:spcBef>
          <a:spcPts val="0"/>
        </a:spcBef>
        <a:spcAft>
          <a:spcPts val="211"/>
        </a:spcAft>
        <a:buClrTx/>
        <a:buSzTx/>
        <a:buFont typeface="Symbol" pitchFamily="18" charset="2"/>
        <a:buChar char="-"/>
        <a:tabLst/>
        <a:defRPr sz="224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06088" marR="0" indent="253044" algn="l" defTabSz="64273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168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59132" marR="0" indent="253044" algn="l" defTabSz="64273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168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67512" indent="-160683" algn="l" defTabSz="64273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8878" indent="-160683" algn="l" defTabSz="64273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244" indent="-160683" algn="l" defTabSz="64273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610" indent="-160683" algn="l" defTabSz="64273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66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732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098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464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829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8195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561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927" algn="l" defTabSz="642732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2877" y="169565"/>
            <a:ext cx="11183427" cy="9616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2877" y="1530943"/>
            <a:ext cx="11183427" cy="4706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2879" y="6338016"/>
            <a:ext cx="2728087" cy="1265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93"/>
              </a:lnSpc>
              <a:defRPr sz="983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3FE982-3DF9-447B-A531-051E8F3EADC2}" type="datetime4">
              <a:rPr lang="de-CH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27. August 2024</a:t>
            </a:fld>
            <a:endParaRPr lang="de-CH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64853" y="6508782"/>
            <a:ext cx="4855779" cy="1874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lnSpc>
                <a:spcPts val="1193"/>
              </a:lnSpc>
              <a:defRPr sz="98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0" fontAlgn="base" hangingPunct="0">
              <a:lnSpc>
                <a:spcPts val="1053"/>
              </a:lnSpc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ea typeface="Geneva" pitchFamily="-112" charset="-128"/>
              </a:rPr>
              <a:t>Musteramt</a:t>
            </a:r>
            <a:endParaRPr lang="en-US" baseline="-25000" dirty="0">
              <a:solidFill>
                <a:srgbClr val="000000"/>
              </a:solidFill>
              <a:ea typeface="Geneva" pitchFamily="-112" charset="-128"/>
            </a:endParaRP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72879" y="6490888"/>
            <a:ext cx="2728087" cy="126521"/>
          </a:xfrm>
          <a:prstGeom prst="rect">
            <a:avLst/>
          </a:prstGeom>
        </p:spPr>
        <p:txBody>
          <a:bodyPr lIns="0" tIns="0" rIns="0" bIns="0"/>
          <a:lstStyle>
            <a:lvl1pPr>
              <a:defRPr sz="983" b="0" baseline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ea typeface="Geneva" pitchFamily="-112" charset="-128"/>
              </a:rPr>
              <a:t>Seite </a:t>
            </a:r>
            <a:fld id="{9F4ABB4D-1A5F-4891-A32C-FEF94645D90B}" type="slidenum">
              <a:rPr lang="de-CH" smtClean="0">
                <a:solidFill>
                  <a:srgbClr val="000000"/>
                </a:solidFill>
                <a:ea typeface="Geneva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CH" dirty="0">
              <a:solidFill>
                <a:srgbClr val="000000"/>
              </a:solidFill>
              <a:ea typeface="Geneva" pitchFamily="-112" charset="-128"/>
            </a:endParaRPr>
          </a:p>
        </p:txBody>
      </p:sp>
      <p:pic>
        <p:nvPicPr>
          <p:cNvPr id="9" name="Grafik 8" descr="sg_sw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8621" y="6364796"/>
            <a:ext cx="417684" cy="39439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64856" y="6329128"/>
            <a:ext cx="4855777" cy="15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83" b="1" dirty="0">
                <a:solidFill>
                  <a:srgbClr val="000000"/>
                </a:solidFill>
                <a:ea typeface="Geneva" pitchFamily="-112" charset="-128"/>
              </a:rPr>
              <a:t>Kanton St.Gallen</a:t>
            </a:r>
            <a:endParaRPr lang="de-CH" sz="983" b="1" dirty="0">
              <a:solidFill>
                <a:srgbClr val="000000"/>
              </a:solidFill>
              <a:ea typeface="Geneva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01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97" r:id="rId9"/>
    <p:sldLayoutId id="2147483698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hdr="0"/>
  <p:txStyles>
    <p:titleStyle>
      <a:lvl1pPr algn="l" defTabSz="641726" rtl="0" eaLnBrk="1" latinLnBrk="0" hangingPunct="1">
        <a:spcBef>
          <a:spcPct val="0"/>
        </a:spcBef>
        <a:buNone/>
        <a:defRPr sz="2807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41726" rtl="0" eaLnBrk="1" latinLnBrk="0" hangingPunct="1">
        <a:spcBef>
          <a:spcPts val="0"/>
        </a:spcBef>
        <a:spcAft>
          <a:spcPts val="421"/>
        </a:spcAft>
        <a:buFont typeface="Arial" pitchFamily="34" charset="0"/>
        <a:buNone/>
        <a:tabLst/>
        <a:defRPr sz="280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252648" algn="l" defTabSz="641726" rtl="0" eaLnBrk="1" latinLnBrk="0" hangingPunct="1">
        <a:spcBef>
          <a:spcPts val="0"/>
        </a:spcBef>
        <a:spcAft>
          <a:spcPts val="211"/>
        </a:spcAft>
        <a:buClrTx/>
        <a:buFont typeface="Symbol" pitchFamily="18" charset="2"/>
        <a:buChar char="-"/>
        <a:defRPr sz="2807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52648" indent="252648" algn="l" defTabSz="641726" rtl="0" eaLnBrk="1" latinLnBrk="0" hangingPunct="1">
        <a:spcBef>
          <a:spcPts val="0"/>
        </a:spcBef>
        <a:spcAft>
          <a:spcPts val="211"/>
        </a:spcAft>
        <a:buFont typeface="Symbol" pitchFamily="18" charset="2"/>
        <a:buChar char="-"/>
        <a:defRPr sz="224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05296" indent="252648" algn="l" defTabSz="641726" rtl="0" eaLnBrk="1" latinLnBrk="0" hangingPunct="1">
        <a:spcBef>
          <a:spcPts val="0"/>
        </a:spcBef>
        <a:buFont typeface="Symbol" pitchFamily="18" charset="2"/>
        <a:buChar char="-"/>
        <a:defRPr sz="196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57944" indent="252648" algn="l" defTabSz="641726" rtl="0" eaLnBrk="1" latinLnBrk="0" hangingPunct="1">
        <a:spcBef>
          <a:spcPts val="0"/>
        </a:spcBef>
        <a:buFont typeface="Symbol" pitchFamily="18" charset="2"/>
        <a:buChar char="-"/>
        <a:defRPr sz="168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64746" indent="-160431" algn="l" defTabSz="641726" rtl="0" eaLnBrk="1" latinLnBrk="0" hangingPunct="1">
        <a:spcBef>
          <a:spcPct val="20000"/>
        </a:spcBef>
        <a:buFont typeface="Arial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085609" indent="-160431" algn="l" defTabSz="641726" rtl="0" eaLnBrk="1" latinLnBrk="0" hangingPunct="1">
        <a:spcBef>
          <a:spcPct val="20000"/>
        </a:spcBef>
        <a:buFont typeface="Arial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406472" indent="-160431" algn="l" defTabSz="641726" rtl="0" eaLnBrk="1" latinLnBrk="0" hangingPunct="1">
        <a:spcBef>
          <a:spcPct val="20000"/>
        </a:spcBef>
        <a:buFont typeface="Arial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2727335" indent="-160431" algn="l" defTabSz="641726" rtl="0" eaLnBrk="1" latinLnBrk="0" hangingPunct="1">
        <a:spcBef>
          <a:spcPct val="20000"/>
        </a:spcBef>
        <a:buFont typeface="Arial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1pPr>
      <a:lvl2pPr marL="320863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2pPr>
      <a:lvl3pPr marL="641726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3pPr>
      <a:lvl4pPr marL="962589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4pPr>
      <a:lvl5pPr marL="1283452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5pPr>
      <a:lvl6pPr marL="1604315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6pPr>
      <a:lvl7pPr marL="1925178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7pPr>
      <a:lvl8pPr marL="2246041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8pPr>
      <a:lvl9pPr marL="2566904" algn="l" defTabSz="641726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28.06.2017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C6CE2B-4B13-4B62-85EE-782FA8A4703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33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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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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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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35894" y="6480000"/>
            <a:ext cx="590411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 der Powerpoint Präsentation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8000" y="630000"/>
            <a:ext cx="1075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8000" y="1530000"/>
            <a:ext cx="10752000" cy="477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608" y="6480000"/>
            <a:ext cx="4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rgbClr val="E00000"/>
                </a:solidFill>
                <a:latin typeface="Arial"/>
                <a:cs typeface="Arial"/>
              </a:defRPr>
            </a:lvl1pPr>
          </a:lstStyle>
          <a:p>
            <a:fld id="{7422C1F3-D734-7B46-BE15-E3BB8E56E08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Logo_st_gallen_rgb_150dpi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400" y="6444000"/>
            <a:ext cx="1344000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E00025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spcBef>
          <a:spcPts val="600"/>
        </a:spcBef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630000" indent="-270000" algn="l" defTabSz="457200" rtl="0" eaLnBrk="1" latinLnBrk="0" hangingPunct="1">
        <a:spcBef>
          <a:spcPts val="600"/>
        </a:spcBef>
        <a:buSzPct val="100000"/>
        <a:buFont typeface="Arial"/>
        <a:buChar char="–"/>
        <a:defRPr sz="1900" kern="1200">
          <a:solidFill>
            <a:schemeClr val="tx1"/>
          </a:solidFill>
          <a:latin typeface="Arial"/>
          <a:ea typeface="+mn-ea"/>
          <a:cs typeface="Arial"/>
        </a:defRPr>
      </a:lvl2pPr>
      <a:lvl3pPr marL="990000" indent="-180000" algn="l" defTabSz="457200" rtl="0" eaLnBrk="1" latinLnBrk="0" hangingPunct="1">
        <a:spcBef>
          <a:spcPts val="600"/>
        </a:spcBef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350000" indent="-180000" algn="l" defTabSz="457200" rtl="0" eaLnBrk="1" latinLnBrk="0" hangingPunct="1">
        <a:spcBef>
          <a:spcPts val="600"/>
        </a:spcBef>
        <a:buSzPct val="100000"/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err="1"/>
              <a:t>Bruggwaldquartier</a:t>
            </a:r>
            <a:br>
              <a:rPr lang="de-CH" b="1" dirty="0"/>
            </a:br>
            <a:r>
              <a:rPr lang="de-CH" b="1" dirty="0"/>
              <a:t>Tempo 30-Zonen </a:t>
            </a:r>
            <a:br>
              <a:rPr lang="de-CH" b="1" dirty="0"/>
            </a:br>
            <a:r>
              <a:rPr lang="de-CH" b="1" dirty="0"/>
              <a:t>Halbunterflurbehälter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838200" y="5675326"/>
            <a:ext cx="10259590" cy="742272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2400"/>
              </a:spcBef>
            </a:pPr>
            <a:endParaRPr lang="de-CH" sz="2100" dirty="0">
              <a:solidFill>
                <a:schemeClr val="tx1"/>
              </a:solidFill>
            </a:endParaRPr>
          </a:p>
          <a:p>
            <a:pPr algn="r"/>
            <a:r>
              <a:rPr lang="de-CH" sz="1800" dirty="0">
                <a:solidFill>
                  <a:schemeClr val="tx1"/>
                </a:solidFill>
              </a:rPr>
              <a:t>26. August 2024, 19.00 Uhr, </a:t>
            </a:r>
            <a:r>
              <a:rPr lang="de-CH" sz="1800" dirty="0" err="1">
                <a:solidFill>
                  <a:schemeClr val="tx1"/>
                </a:solidFill>
              </a:rPr>
              <a:t>obvita</a:t>
            </a:r>
            <a:r>
              <a:rPr lang="de-CH" sz="1800" dirty="0">
                <a:solidFill>
                  <a:schemeClr val="tx1"/>
                </a:solidFill>
              </a:rPr>
              <a:t> Kompetenzzentrum</a:t>
            </a:r>
          </a:p>
        </p:txBody>
      </p:sp>
      <p:cxnSp>
        <p:nvCxnSpPr>
          <p:cNvPr id="8" name="Gerader Verbinder 7"/>
          <p:cNvCxnSpPr>
            <a:cxnSpLocks/>
          </p:cNvCxnSpPr>
          <p:nvPr/>
        </p:nvCxnSpPr>
        <p:spPr>
          <a:xfrm flipH="1" flipV="1">
            <a:off x="5509071" y="5675326"/>
            <a:ext cx="5588719" cy="16743"/>
          </a:xfrm>
          <a:prstGeom prst="line">
            <a:avLst/>
          </a:prstGeom>
          <a:ln w="28575">
            <a:solidFill>
              <a:srgbClr val="BEC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cxnSpLocks/>
          </p:cNvCxnSpPr>
          <p:nvPr/>
        </p:nvCxnSpPr>
        <p:spPr>
          <a:xfrm flipH="1">
            <a:off x="5456172" y="6654479"/>
            <a:ext cx="5641618" cy="0"/>
          </a:xfrm>
          <a:prstGeom prst="line">
            <a:avLst/>
          </a:prstGeom>
          <a:ln w="28575">
            <a:solidFill>
              <a:srgbClr val="BEC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>
            <a:cxnSpLocks/>
          </p:cNvCxnSpPr>
          <p:nvPr/>
        </p:nvCxnSpPr>
        <p:spPr>
          <a:xfrm flipH="1">
            <a:off x="838200" y="3504708"/>
            <a:ext cx="10259590" cy="5255"/>
          </a:xfrm>
          <a:prstGeom prst="line">
            <a:avLst/>
          </a:prstGeom>
          <a:ln w="28575">
            <a:solidFill>
              <a:srgbClr val="BEC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936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0" y="432001"/>
            <a:ext cx="3717684" cy="430887"/>
          </a:xfrm>
        </p:spPr>
        <p:txBody>
          <a:bodyPr/>
          <a:lstStyle/>
          <a:p>
            <a:r>
              <a:rPr lang="de-CH" dirty="0"/>
              <a:t>Sehen und gesehen werden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81200" y="1365918"/>
            <a:ext cx="8229600" cy="4952504"/>
          </a:xfrm>
        </p:spPr>
        <p:txBody>
          <a:bodyPr>
            <a:normAutofit/>
          </a:bodyPr>
          <a:lstStyle/>
          <a:p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6777609" y="1455902"/>
            <a:ext cx="439223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88" indent="-251788">
              <a:tabLst>
                <a:tab pos="251788" algn="l"/>
              </a:tabLst>
            </a:pPr>
            <a:r>
              <a:rPr lang="de-CH" sz="1263" dirty="0"/>
              <a:t>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34" y="1365919"/>
            <a:ext cx="3968476" cy="30444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82" y="1948559"/>
            <a:ext cx="4188273" cy="18791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82054" y="4848889"/>
            <a:ext cx="84918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Die Wahrscheinlichkeit bei einer Frontalkollision mit einem Personenwagen </a:t>
            </a:r>
          </a:p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zu sterben nimmt bei einer Reduktion von 50km/h auf 30km/h um das 3 bis 4-fache ab</a:t>
            </a:r>
          </a:p>
        </p:txBody>
      </p:sp>
    </p:spTree>
    <p:extLst>
      <p:ext uri="{BB962C8B-B14F-4D97-AF65-F5344CB8AC3E}">
        <p14:creationId xmlns:p14="http://schemas.microsoft.com/office/powerpoint/2010/main" val="126188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1" y="432001"/>
            <a:ext cx="2338269" cy="430887"/>
          </a:xfrm>
        </p:spPr>
        <p:txBody>
          <a:bodyPr/>
          <a:lstStyle/>
          <a:p>
            <a:r>
              <a:rPr lang="de-CH" dirty="0"/>
              <a:t>Tempo-30-Zonen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Tempo-30-Zonen: wieso?</a:t>
            </a:r>
          </a:p>
          <a:p>
            <a:endParaRPr lang="de-CH" dirty="0"/>
          </a:p>
          <a:p>
            <a:r>
              <a:rPr lang="de-CH" dirty="0"/>
              <a:t>Fast zwei Drittel aller schweren Verkehrsunfälle passieren innerorts </a:t>
            </a:r>
            <a:r>
              <a:rPr lang="de-CH" sz="1000" dirty="0"/>
              <a:t>(Schweiz)</a:t>
            </a:r>
            <a:endParaRPr lang="de-CH" dirty="0"/>
          </a:p>
          <a:p>
            <a:r>
              <a:rPr lang="de-CH" dirty="0"/>
              <a:t>Mindestens ein Drittel der schweren Unfälle liesse sich durch Tempo 30 verhindern </a:t>
            </a:r>
            <a:r>
              <a:rPr lang="de-CH" sz="1000" dirty="0"/>
              <a:t>(Aussagen </a:t>
            </a:r>
            <a:r>
              <a:rPr lang="de-CH" sz="1000" dirty="0" err="1"/>
              <a:t>bfu</a:t>
            </a:r>
            <a:r>
              <a:rPr lang="de-CH" sz="1000" dirty="0"/>
              <a:t>)</a:t>
            </a:r>
          </a:p>
          <a:p>
            <a:r>
              <a:rPr lang="de-CH" dirty="0"/>
              <a:t>Höhere Lebens- und Wohnqualität</a:t>
            </a:r>
          </a:p>
          <a:p>
            <a:r>
              <a:rPr lang="de-CH" dirty="0"/>
              <a:t>Höhere Sicherheit im Verkehr</a:t>
            </a:r>
          </a:p>
          <a:p>
            <a:r>
              <a:rPr lang="de-CH" dirty="0"/>
              <a:t>Besserer Schutz für die verletzlichsten Verkehrsteilnehmer (Kinder, Betagt)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Kanton St.Gallen Jahr 2021: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 rot="20220691">
            <a:off x="3050058" y="5003485"/>
            <a:ext cx="14606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2’357 Unfälle</a:t>
            </a:r>
          </a:p>
        </p:txBody>
      </p:sp>
      <p:sp>
        <p:nvSpPr>
          <p:cNvPr id="8" name="Textfeld 7"/>
          <p:cNvSpPr txBox="1"/>
          <p:nvPr/>
        </p:nvSpPr>
        <p:spPr>
          <a:xfrm rot="1677536">
            <a:off x="7501437" y="4983342"/>
            <a:ext cx="13130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11 Getötete</a:t>
            </a:r>
          </a:p>
        </p:txBody>
      </p:sp>
      <p:sp>
        <p:nvSpPr>
          <p:cNvPr id="9" name="Textfeld 8"/>
          <p:cNvSpPr txBox="1"/>
          <p:nvPr/>
        </p:nvSpPr>
        <p:spPr>
          <a:xfrm rot="20690265">
            <a:off x="3655960" y="5512157"/>
            <a:ext cx="2164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221 Schwerverletzte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38146" y="4806372"/>
            <a:ext cx="23711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1’270 Unfälle innerorts</a:t>
            </a:r>
          </a:p>
        </p:txBody>
      </p:sp>
      <p:sp>
        <p:nvSpPr>
          <p:cNvPr id="11" name="Textfeld 10"/>
          <p:cNvSpPr txBox="1"/>
          <p:nvPr/>
        </p:nvSpPr>
        <p:spPr>
          <a:xfrm rot="973543">
            <a:off x="6061792" y="5930389"/>
            <a:ext cx="25426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30 Unfälle auf Schulweg</a:t>
            </a:r>
          </a:p>
        </p:txBody>
      </p:sp>
    </p:spTree>
    <p:extLst>
      <p:ext uri="{BB962C8B-B14F-4D97-AF65-F5344CB8AC3E}">
        <p14:creationId xmlns:p14="http://schemas.microsoft.com/office/powerpoint/2010/main" val="376801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1" y="432001"/>
            <a:ext cx="2338269" cy="430887"/>
          </a:xfrm>
        </p:spPr>
        <p:txBody>
          <a:bodyPr/>
          <a:lstStyle/>
          <a:p>
            <a:r>
              <a:rPr lang="de-CH" dirty="0"/>
              <a:t>Tempo-30-Zonen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81200" y="1365918"/>
            <a:ext cx="8229600" cy="4952504"/>
          </a:xfrm>
        </p:spPr>
        <p:txBody>
          <a:bodyPr>
            <a:normAutofit/>
          </a:bodyPr>
          <a:lstStyle/>
          <a:p>
            <a:r>
              <a:rPr lang="de-CH" sz="1800" dirty="0"/>
              <a:t>Tempo-30-Zone typische Merkmale</a:t>
            </a:r>
          </a:p>
          <a:p>
            <a:pPr lvl="1"/>
            <a:r>
              <a:rPr lang="de-CH" sz="1800" dirty="0"/>
              <a:t>Tempo 30 km/h</a:t>
            </a:r>
          </a:p>
          <a:p>
            <a:pPr lvl="1"/>
            <a:r>
              <a:rPr lang="de-CH" sz="1800" dirty="0"/>
              <a:t>Rechtsvortritt</a:t>
            </a:r>
          </a:p>
          <a:p>
            <a:pPr lvl="1"/>
            <a:r>
              <a:rPr lang="de-CH" sz="1800" dirty="0"/>
              <a:t>Keine Fussgängerstreifen</a:t>
            </a:r>
          </a:p>
          <a:p>
            <a:pPr lvl="1"/>
            <a:r>
              <a:rPr lang="de-CH" sz="1800" dirty="0"/>
              <a:t>Bauliche Massnahmen notwendig </a:t>
            </a:r>
          </a:p>
          <a:p>
            <a:pPr lvl="1"/>
            <a:r>
              <a:rPr lang="de-CH" sz="1800" dirty="0"/>
              <a:t>Fussgänger haben keinen Vortritt</a:t>
            </a:r>
          </a:p>
          <a:p>
            <a:pPr lvl="1"/>
            <a:r>
              <a:rPr lang="de-CH" sz="1800" dirty="0"/>
              <a:t>Zugeordnete «Aufenthaltsbereiche» (Fahrbahn, Trottoir)</a:t>
            </a:r>
          </a:p>
          <a:p>
            <a:pPr lvl="1"/>
            <a:endParaRPr lang="de-CH" sz="1800" dirty="0"/>
          </a:p>
          <a:p>
            <a:pPr lvl="1"/>
            <a:r>
              <a:rPr lang="de-CH" sz="1800" dirty="0"/>
              <a:t>In Quartieren und Siedlungsbereichen (Art. 22a SSV), auf denen besonders vorsichtig und rücksichtsvoll gefahren werden muss </a:t>
            </a:r>
          </a:p>
          <a:p>
            <a:pPr lvl="1"/>
            <a:r>
              <a:rPr lang="de-CH" sz="1800" dirty="0"/>
              <a:t>Einbezug Hauptstrasse nur im Ausnahmefall bei besonderen örtlichen Gegebenheiten (z.B. Ortszentrum oder in einem Altstadtgebiet) möglich (Art. 2a lit. 6 SSV)</a:t>
            </a:r>
          </a:p>
          <a:p>
            <a:pPr lvl="1"/>
            <a:endParaRPr lang="de-CH" sz="1800" dirty="0"/>
          </a:p>
          <a:p>
            <a:pPr lvl="1"/>
            <a:endParaRPr lang="de-CH" dirty="0"/>
          </a:p>
          <a:p>
            <a:endParaRPr lang="de-CH" dirty="0"/>
          </a:p>
          <a:p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707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1" y="432001"/>
            <a:ext cx="1627369" cy="430887"/>
          </a:xfrm>
        </p:spPr>
        <p:txBody>
          <a:bodyPr/>
          <a:lstStyle/>
          <a:p>
            <a:r>
              <a:rPr lang="de-CH" dirty="0"/>
              <a:t>Sichtweiten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81200" y="1365918"/>
            <a:ext cx="8229600" cy="4952504"/>
          </a:xfrm>
        </p:spPr>
        <p:txBody>
          <a:bodyPr>
            <a:normAutofit/>
          </a:bodyPr>
          <a:lstStyle/>
          <a:p>
            <a:r>
              <a:rPr lang="de-CH" sz="1800" dirty="0"/>
              <a:t>Rechtliche Vorgaben</a:t>
            </a:r>
          </a:p>
          <a:p>
            <a:r>
              <a:rPr lang="de-CH" sz="1800" dirty="0"/>
              <a:t>Art. 6a SVG  </a:t>
            </a:r>
          </a:p>
          <a:p>
            <a:pPr lvl="1"/>
            <a:r>
              <a:rPr lang="de-CH" sz="1800" dirty="0"/>
              <a:t>Bund, Kantone und Gemeinden tragen bei Planung, Bau ,Unterhalt und Betrieb der Strasseninfrastruktur den Anliegen der Verkehrssicherheit angemessen Rechnung</a:t>
            </a:r>
          </a:p>
          <a:p>
            <a:pPr marL="457200" lvl="1" indent="0">
              <a:buNone/>
            </a:pPr>
            <a:endParaRPr lang="de-CH" sz="1800" dirty="0"/>
          </a:p>
          <a:p>
            <a:r>
              <a:rPr lang="de-CH" sz="1800" dirty="0"/>
              <a:t>Art. 100 Strassengesetz Kanton St.Gallen</a:t>
            </a:r>
          </a:p>
          <a:p>
            <a:pPr lvl="1"/>
            <a:r>
              <a:rPr lang="de-CH" sz="1800" dirty="0"/>
              <a:t>Der Bestand der Strassen und die Sicherheit ihrer Benützer dürfen nicht beeinträchtigt werden</a:t>
            </a:r>
          </a:p>
          <a:p>
            <a:pPr lvl="1"/>
            <a:r>
              <a:rPr lang="de-CH" sz="1800" dirty="0"/>
              <a:t>Unzulässig sind insbesondere Beeinträchtigungen durch:</a:t>
            </a:r>
          </a:p>
          <a:p>
            <a:pPr lvl="2"/>
            <a:r>
              <a:rPr lang="de-CH" sz="1800" dirty="0"/>
              <a:t>Bauten und Anlagen</a:t>
            </a:r>
          </a:p>
          <a:p>
            <a:pPr lvl="2"/>
            <a:r>
              <a:rPr lang="de-CH" sz="1800" dirty="0"/>
              <a:t>Pflanzen</a:t>
            </a:r>
          </a:p>
          <a:p>
            <a:pPr lvl="2"/>
            <a:r>
              <a:rPr lang="de-CH" sz="1800" dirty="0"/>
              <a:t>Einfriedungen</a:t>
            </a:r>
          </a:p>
          <a:p>
            <a:pPr lvl="1"/>
            <a:endParaRPr lang="de-CH" sz="1800" dirty="0"/>
          </a:p>
          <a:p>
            <a:pPr marL="457200" lvl="1" indent="0">
              <a:buNone/>
            </a:pPr>
            <a:endParaRPr lang="de-CH" sz="1800" dirty="0"/>
          </a:p>
          <a:p>
            <a:endParaRPr lang="de-CH" dirty="0"/>
          </a:p>
          <a:p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643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1" y="432001"/>
            <a:ext cx="1627369" cy="430887"/>
          </a:xfrm>
        </p:spPr>
        <p:txBody>
          <a:bodyPr/>
          <a:lstStyle/>
          <a:p>
            <a:r>
              <a:rPr lang="de-CH" dirty="0"/>
              <a:t>Sichtweiten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81200" y="1365918"/>
            <a:ext cx="8229600" cy="4952504"/>
          </a:xfrm>
        </p:spPr>
        <p:txBody>
          <a:bodyPr>
            <a:normAutofit/>
          </a:bodyPr>
          <a:lstStyle/>
          <a:p>
            <a:pPr lvl="1"/>
            <a:endParaRPr lang="de-CH" sz="1800" dirty="0"/>
          </a:p>
          <a:p>
            <a:pPr marL="457200" lvl="1" indent="0">
              <a:buNone/>
            </a:pPr>
            <a:endParaRPr lang="de-CH" sz="1800" dirty="0"/>
          </a:p>
          <a:p>
            <a:endParaRPr lang="de-CH" dirty="0"/>
          </a:p>
          <a:p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00255" y="3370517"/>
            <a:ext cx="3448314" cy="26800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10" y="2653335"/>
            <a:ext cx="3833364" cy="16051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42035" y="2799508"/>
            <a:ext cx="2125425" cy="20142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510" y="4406440"/>
            <a:ext cx="2930852" cy="193050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432435" y="1206770"/>
            <a:ext cx="8135641" cy="200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065" indent="-313065">
              <a:buFont typeface="Wingdings" pitchFamily="2" charset="2"/>
              <a:buChar char="§"/>
            </a:pP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Strassengesetz des Kantons St.Gallen (</a:t>
            </a:r>
            <a:r>
              <a:rPr lang="de-CH" sz="1700" dirty="0" err="1">
                <a:latin typeface="Arial" panose="020B0604020202020204" pitchFamily="34" charset="0"/>
                <a:cs typeface="Arial" panose="020B0604020202020204" pitchFamily="34" charset="0"/>
              </a:rPr>
              <a:t>StrG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3065" indent="-313065"/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Art. 101 Strassenpolizeiliche Bestimmungen / Begriffe</a:t>
            </a:r>
          </a:p>
          <a:p>
            <a:pPr marL="313065" indent="-313065"/>
            <a:endParaRPr lang="de-CH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065" indent="-313065"/>
            <a:r>
              <a:rPr lang="de-CH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 Die Sichtzone ist der Bereich, der aus Gründen der Verkehrssicherheit für die freie Sicht offenzuhalten ist.		</a:t>
            </a:r>
            <a:endParaRPr lang="de-CH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065" indent="-313065"/>
            <a:endParaRPr lang="de-CH" sz="1965" b="1" dirty="0"/>
          </a:p>
          <a:p>
            <a:pPr marL="319749" lvl="1" indent="-319749"/>
            <a:endParaRPr lang="de-CH" sz="1965" b="1" dirty="0"/>
          </a:p>
        </p:txBody>
      </p:sp>
    </p:spTree>
    <p:extLst>
      <p:ext uri="{BB962C8B-B14F-4D97-AF65-F5344CB8AC3E}">
        <p14:creationId xmlns:p14="http://schemas.microsoft.com/office/powerpoint/2010/main" val="41501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28.06.2017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1" y="432001"/>
            <a:ext cx="1627369" cy="430887"/>
          </a:xfrm>
        </p:spPr>
        <p:txBody>
          <a:bodyPr/>
          <a:lstStyle/>
          <a:p>
            <a:r>
              <a:rPr lang="de-CH" dirty="0"/>
              <a:t>Sichtweiten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81200" y="1365918"/>
            <a:ext cx="8229600" cy="4952504"/>
          </a:xfrm>
        </p:spPr>
        <p:txBody>
          <a:bodyPr>
            <a:normAutofit/>
          </a:bodyPr>
          <a:lstStyle/>
          <a:p>
            <a:pPr lvl="1"/>
            <a:endParaRPr lang="de-CH" sz="1800" dirty="0"/>
          </a:p>
          <a:p>
            <a:pPr marL="457200" lvl="1" indent="0">
              <a:buNone/>
            </a:pPr>
            <a:endParaRPr lang="de-CH" sz="1800" dirty="0"/>
          </a:p>
          <a:p>
            <a:endParaRPr lang="de-CH" dirty="0"/>
          </a:p>
          <a:p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E2B-4B13-4B62-85EE-782FA8A47034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55" y="2915594"/>
            <a:ext cx="3305636" cy="20767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92" y="1023365"/>
            <a:ext cx="6154009" cy="23244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92" y="5243849"/>
            <a:ext cx="6829382" cy="141712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742277" y="5751953"/>
            <a:ext cx="707447" cy="404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63" dirty="0" err="1"/>
          </a:p>
        </p:txBody>
      </p:sp>
      <p:sp>
        <p:nvSpPr>
          <p:cNvPr id="16" name="Rechteck 15"/>
          <p:cNvSpPr/>
          <p:nvPr/>
        </p:nvSpPr>
        <p:spPr>
          <a:xfrm>
            <a:off x="7259172" y="5750286"/>
            <a:ext cx="707447" cy="404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63" dirty="0" err="1"/>
          </a:p>
        </p:txBody>
      </p:sp>
    </p:spTree>
    <p:extLst>
      <p:ext uri="{BB962C8B-B14F-4D97-AF65-F5344CB8AC3E}">
        <p14:creationId xmlns:p14="http://schemas.microsoft.com/office/powerpoint/2010/main" val="387842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>
            <a:normAutofit/>
          </a:bodyPr>
          <a:lstStyle/>
          <a:p>
            <a:r>
              <a:rPr lang="de-CH" b="1" dirty="0"/>
              <a:t>Allgemeines HUFB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626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Anmerkungen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17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" y="1911844"/>
            <a:ext cx="98505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Beschluss HUFB flächendeckend im Jahr 2020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Entsorgung jederzeit möglich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Kostenreduktion durch weniger Weg und Zeit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System seit Jahren erfolgreich im Einsatz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Synergien mit anderen Baumassnahmen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endParaRPr lang="de-CH" sz="3200" dirty="0">
              <a:latin typeface="Folio LT Light" panose="02000403050000020003" pitchFamily="2" charset="0"/>
            </a:endParaRP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HUFB 5 m3 für 50 Wohneinheiten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HUFB 3 m3 für 30 Wohneinheiten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Mindestens 20 Wohneinheiten für HUFB</a:t>
            </a:r>
          </a:p>
          <a:p>
            <a:pPr defTabSz="1792288">
              <a:tabLst>
                <a:tab pos="9782175" algn="r"/>
              </a:tabLst>
            </a:pPr>
            <a:endParaRPr lang="de-CH" sz="2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r>
              <a:rPr lang="de-CH" sz="24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                               </a:t>
            </a:r>
            <a:endParaRPr lang="de-CH" sz="20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endParaRPr lang="de-CH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8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Projekte Wittenbach</a:t>
            </a:r>
            <a:endParaRPr lang="de-CH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81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5A1C0DA-2CD7-A6B0-2241-37376567F7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62163" y="1352783"/>
            <a:ext cx="3866392" cy="500356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19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Projektübersicht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/>
          <a:lstStyle/>
          <a:p>
            <a:r>
              <a:rPr lang="de-CH" b="1" dirty="0"/>
              <a:t>Begrüssung und Einleitung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750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5A1C0DA-2CD7-A6B0-2241-37376567F7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62163" y="1352783"/>
            <a:ext cx="3866392" cy="500356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20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 err="1">
                <a:solidFill>
                  <a:schemeClr val="tx1"/>
                </a:solidFill>
              </a:rPr>
              <a:t>Bruggwaldpark</a:t>
            </a:r>
            <a:r>
              <a:rPr lang="de-CH" b="1" dirty="0">
                <a:solidFill>
                  <a:schemeClr val="tx1"/>
                </a:solidFill>
              </a:rPr>
              <a:t> / Waldsteig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Karte, Text, Diagramm, Plan enthält.&#10;&#10;Automatisch generierte Beschreibung">
            <a:extLst>
              <a:ext uri="{FF2B5EF4-FFF2-40B4-BE49-F238E27FC236}">
                <a16:creationId xmlns:a16="http://schemas.microsoft.com/office/drawing/2014/main" id="{858AFE9A-F0A7-5DFD-9F15-F8EAC3EC1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2783"/>
            <a:ext cx="10259590" cy="50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21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Waldstrasse / Vorder-Espenstrasse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6" name="Grafik 5" descr="Ein Bild, das Text, Plan, Diagramm, Karte enthält.&#10;&#10;Automatisch generierte Beschreibung">
            <a:extLst>
              <a:ext uri="{FF2B5EF4-FFF2-40B4-BE49-F238E27FC236}">
                <a16:creationId xmlns:a16="http://schemas.microsoft.com/office/drawing/2014/main" id="{4E726663-5C17-C99B-3E38-705BA7DE3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438079"/>
            <a:ext cx="6829618" cy="49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22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Übersicht </a:t>
            </a:r>
            <a:r>
              <a:rPr lang="de-CH" b="1" dirty="0" err="1">
                <a:solidFill>
                  <a:schemeClr val="tx1"/>
                </a:solidFill>
              </a:rPr>
              <a:t>Bruggwaldstrasse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Karte, Text, Atlas, Plan enthält.&#10;&#10;Automatisch generierte Beschreibung">
            <a:extLst>
              <a:ext uri="{FF2B5EF4-FFF2-40B4-BE49-F238E27FC236}">
                <a16:creationId xmlns:a16="http://schemas.microsoft.com/office/drawing/2014/main" id="{37B4EA18-932E-589D-A8E0-126F36093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2712"/>
            <a:ext cx="9743983" cy="50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9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23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 err="1">
                <a:solidFill>
                  <a:schemeClr val="tx1"/>
                </a:solidFill>
              </a:rPr>
              <a:t>Brugghalden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Diagramm, Plan, parallel enthält.&#10;&#10;Automatisch generierte Beschreibung">
            <a:extLst>
              <a:ext uri="{FF2B5EF4-FFF2-40B4-BE49-F238E27FC236}">
                <a16:creationId xmlns:a16="http://schemas.microsoft.com/office/drawing/2014/main" id="{3F6E1824-F286-D175-98E3-4ED97B03C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7" y="1479482"/>
            <a:ext cx="5960616" cy="48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95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24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 err="1">
                <a:solidFill>
                  <a:schemeClr val="tx1"/>
                </a:solidFill>
              </a:rPr>
              <a:t>Zinslibüelstrasse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6" name="Grafik 5" descr="Ein Bild, das Karte, Text, Plan, Diagramm enthält.&#10;&#10;Automatisch generierte Beschreibung">
            <a:extLst>
              <a:ext uri="{FF2B5EF4-FFF2-40B4-BE49-F238E27FC236}">
                <a16:creationId xmlns:a16="http://schemas.microsoft.com/office/drawing/2014/main" id="{C98A397F-27D5-19B3-6D3F-57C2D789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7971"/>
            <a:ext cx="5127594" cy="49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3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25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Ziegeleistrasse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Karte, Text, Plan, Diagramm enthält.&#10;&#10;Automatisch generierte Beschreibung">
            <a:extLst>
              <a:ext uri="{FF2B5EF4-FFF2-40B4-BE49-F238E27FC236}">
                <a16:creationId xmlns:a16="http://schemas.microsoft.com/office/drawing/2014/main" id="{BB440AFC-228F-DBB8-2B4D-9B3B78197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4923"/>
            <a:ext cx="8039470" cy="49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26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 err="1">
                <a:solidFill>
                  <a:schemeClr val="tx1"/>
                </a:solidFill>
              </a:rPr>
              <a:t>Bruggwaldstrasse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EF67E831-ECA2-7A99-7CF3-4E49D4793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9900"/>
            <a:ext cx="10862569" cy="26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7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Projekt St. Gallen</a:t>
            </a:r>
            <a:endParaRPr lang="de-CH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574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Tempo-30-Zone Bruggwaldstrasse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Perimeter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C1F3-D734-7B46-BE15-E3BB8E56E08A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F99D8B-CC51-6A7B-9FA8-B83A355F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1"/>
          <a:stretch/>
        </p:blipFill>
        <p:spPr>
          <a:xfrm>
            <a:off x="2100000" y="1412776"/>
            <a:ext cx="7992000" cy="47072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6A70DA-03FD-BFB7-0AD4-7B737723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265" y="4693386"/>
            <a:ext cx="2088233" cy="1426614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7257A085-4922-67C0-DB12-928FE2CD06F5}"/>
              </a:ext>
            </a:extLst>
          </p:cNvPr>
          <p:cNvSpPr/>
          <p:nvPr/>
        </p:nvSpPr>
        <p:spPr>
          <a:xfrm>
            <a:off x="2207568" y="1772816"/>
            <a:ext cx="1656184" cy="792088"/>
          </a:xfrm>
          <a:prstGeom prst="wedgeRectCallout">
            <a:avLst>
              <a:gd name="adj1" fmla="val 133533"/>
              <a:gd name="adj2" fmla="val 8017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Wittenbach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10740D60-B593-07CB-E5BF-176E19324AC5}"/>
              </a:ext>
            </a:extLst>
          </p:cNvPr>
          <p:cNvSpPr/>
          <p:nvPr/>
        </p:nvSpPr>
        <p:spPr>
          <a:xfrm>
            <a:off x="7464152" y="4149080"/>
            <a:ext cx="2088233" cy="792088"/>
          </a:xfrm>
          <a:prstGeom prst="wedgeRectCallout">
            <a:avLst>
              <a:gd name="adj1" fmla="val -104233"/>
              <a:gd name="adj2" fmla="val -5176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St.Gallen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19F9A178-EA0B-E60C-8EBA-7AF105EA2F90}"/>
              </a:ext>
            </a:extLst>
          </p:cNvPr>
          <p:cNvSpPr/>
          <p:nvPr/>
        </p:nvSpPr>
        <p:spPr>
          <a:xfrm>
            <a:off x="7878553" y="2276872"/>
            <a:ext cx="2088233" cy="643038"/>
          </a:xfrm>
          <a:prstGeom prst="wedgeRectCallout">
            <a:avLst>
              <a:gd name="adj1" fmla="val -45254"/>
              <a:gd name="adj2" fmla="val 145060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Gemeinde-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grenze</a:t>
            </a:r>
          </a:p>
        </p:txBody>
      </p:sp>
    </p:spTree>
    <p:extLst>
      <p:ext uri="{BB962C8B-B14F-4D97-AF65-F5344CB8AC3E}">
        <p14:creationId xmlns:p14="http://schemas.microsoft.com/office/powerpoint/2010/main" val="3622482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Tempo-30-Zone Bruggwaldstrasse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C1F3-D734-7B46-BE15-E3BB8E56E08A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6A0826-D405-0AE2-73F9-4241E210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68" y="1627787"/>
            <a:ext cx="9144000" cy="2942411"/>
          </a:xfrm>
          <a:prstGeom prst="rect">
            <a:avLst/>
          </a:prstGeom>
        </p:spPr>
      </p:pic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3D4DF784-4B36-C3DC-F264-D0114731C23A}"/>
              </a:ext>
            </a:extLst>
          </p:cNvPr>
          <p:cNvSpPr/>
          <p:nvPr/>
        </p:nvSpPr>
        <p:spPr>
          <a:xfrm>
            <a:off x="1739920" y="4941168"/>
            <a:ext cx="1583772" cy="792088"/>
          </a:xfrm>
          <a:prstGeom prst="wedgeRectCallout">
            <a:avLst>
              <a:gd name="adj1" fmla="val -12382"/>
              <a:gd name="adj2" fmla="val -2873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Anhebung</a:t>
            </a:r>
            <a:b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Knoten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DCCECA2A-1FF9-6926-92EB-3CD0FF4B9EB1}"/>
              </a:ext>
            </a:extLst>
          </p:cNvPr>
          <p:cNvSpPr/>
          <p:nvPr/>
        </p:nvSpPr>
        <p:spPr>
          <a:xfrm>
            <a:off x="3539714" y="4949552"/>
            <a:ext cx="1324339" cy="792088"/>
          </a:xfrm>
          <a:prstGeom prst="wedgeRectCallout">
            <a:avLst>
              <a:gd name="adj1" fmla="val 25797"/>
              <a:gd name="adj2" fmla="val -26968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Versatz</a:t>
            </a:r>
            <a:b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Bäumen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51817B3C-6D77-DD08-1612-1EA2B2069D68}"/>
              </a:ext>
            </a:extLst>
          </p:cNvPr>
          <p:cNvSpPr/>
          <p:nvPr/>
        </p:nvSpPr>
        <p:spPr>
          <a:xfrm>
            <a:off x="5151681" y="4941168"/>
            <a:ext cx="2104660" cy="792088"/>
          </a:xfrm>
          <a:prstGeom prst="wedgeRectCallout">
            <a:avLst>
              <a:gd name="adj1" fmla="val -5536"/>
              <a:gd name="adj2" fmla="val -30267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Versatz</a:t>
            </a:r>
            <a:b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Bäumen und Parkierung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0CFE90E4-9037-9E8F-0FC5-3CC5B9F964AC}"/>
              </a:ext>
            </a:extLst>
          </p:cNvPr>
          <p:cNvSpPr/>
          <p:nvPr/>
        </p:nvSpPr>
        <p:spPr>
          <a:xfrm>
            <a:off x="7543970" y="4920897"/>
            <a:ext cx="1324338" cy="792088"/>
          </a:xfrm>
          <a:prstGeom prst="wedgeRectCallout">
            <a:avLst>
              <a:gd name="adj1" fmla="val -119"/>
              <a:gd name="adj2" fmla="val -2602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</a:t>
            </a:r>
            <a:b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Trottoir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1BB494CC-C48A-038B-44C3-3B86936EBD86}"/>
              </a:ext>
            </a:extLst>
          </p:cNvPr>
          <p:cNvSpPr/>
          <p:nvPr/>
        </p:nvSpPr>
        <p:spPr>
          <a:xfrm>
            <a:off x="9048328" y="4929281"/>
            <a:ext cx="1512168" cy="792088"/>
          </a:xfrm>
          <a:prstGeom prst="wedgeRectCallout">
            <a:avLst>
              <a:gd name="adj1" fmla="val -1584"/>
              <a:gd name="adj2" fmla="val -27440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Anhebung</a:t>
            </a:r>
            <a:b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C547F73-3D0F-9A2A-BDED-ECD6C8B16ADA}"/>
              </a:ext>
            </a:extLst>
          </p:cNvPr>
          <p:cNvSpPr txBox="1"/>
          <p:nvPr/>
        </p:nvSpPr>
        <p:spPr>
          <a:xfrm>
            <a:off x="1724909" y="4889089"/>
            <a:ext cx="360040" cy="36339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de-CH" sz="2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de-CH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107BB7-DDA8-861C-40E6-BF4354BFA96D}"/>
              </a:ext>
            </a:extLst>
          </p:cNvPr>
          <p:cNvSpPr txBox="1"/>
          <p:nvPr/>
        </p:nvSpPr>
        <p:spPr>
          <a:xfrm>
            <a:off x="3512330" y="4889088"/>
            <a:ext cx="358641" cy="32877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de-CH" sz="2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de-CH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95C7641-A0A2-E3C9-6A35-850688BBC7C3}"/>
              </a:ext>
            </a:extLst>
          </p:cNvPr>
          <p:cNvSpPr txBox="1"/>
          <p:nvPr/>
        </p:nvSpPr>
        <p:spPr>
          <a:xfrm>
            <a:off x="9048328" y="4870935"/>
            <a:ext cx="324038" cy="37454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de-CH" sz="2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de-CH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6E62AAD-DA92-7791-5928-D0AD65286900}"/>
              </a:ext>
            </a:extLst>
          </p:cNvPr>
          <p:cNvSpPr txBox="1"/>
          <p:nvPr/>
        </p:nvSpPr>
        <p:spPr>
          <a:xfrm>
            <a:off x="5146363" y="4893642"/>
            <a:ext cx="349189" cy="28652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de-CH" sz="2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de-CH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304B368-69D1-ED86-B93F-B973F9294FDE}"/>
              </a:ext>
            </a:extLst>
          </p:cNvPr>
          <p:cNvSpPr txBox="1"/>
          <p:nvPr/>
        </p:nvSpPr>
        <p:spPr>
          <a:xfrm>
            <a:off x="7530025" y="4869160"/>
            <a:ext cx="277181" cy="35852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de-CH" sz="2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de-CH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Agenda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3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38200" y="2130693"/>
            <a:ext cx="10259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Begrüssung und Einleitung	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Peter Bruhin</a:t>
            </a: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Politischer Wille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Peter Bruhin</a:t>
            </a: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Allgemeines T30	</a:t>
            </a:r>
            <a:r>
              <a:rPr lang="de-CH" sz="2000" dirty="0">
                <a:latin typeface="Folio LT Light" panose="02000403050000020003" pitchFamily="2" charset="0"/>
              </a:rPr>
              <a:t>Daniel Worni</a:t>
            </a: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Allgemeines HUFB	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Daniel Worni</a:t>
            </a: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Projekte Wittenbach	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Daniel Worni</a:t>
            </a:r>
            <a:endParaRPr lang="de-CH" sz="32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Projekte St.Gallen	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Stefan Pfiffner</a:t>
            </a:r>
          </a:p>
          <a:p>
            <a:pPr marL="742950" indent="-74295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Weiteres Vorgehen </a:t>
            </a:r>
            <a:r>
              <a:rPr lang="de-CH" sz="24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Peter Bruhin</a:t>
            </a:r>
          </a:p>
        </p:txBody>
      </p:sp>
    </p:spTree>
    <p:extLst>
      <p:ext uri="{BB962C8B-B14F-4D97-AF65-F5344CB8AC3E}">
        <p14:creationId xmlns:p14="http://schemas.microsoft.com/office/powerpoint/2010/main" val="3264104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>
            <a:norm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Weiteres Vorgehen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460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C8C601A-EC26-AA16-45DD-686D6C99AD0E}"/>
              </a:ext>
            </a:extLst>
          </p:cNvPr>
          <p:cNvSpPr>
            <a:spLocks/>
          </p:cNvSpPr>
          <p:nvPr/>
        </p:nvSpPr>
        <p:spPr>
          <a:xfrm>
            <a:off x="77821" y="3326860"/>
            <a:ext cx="11019969" cy="2587557"/>
          </a:xfrm>
          <a:prstGeom prst="rect">
            <a:avLst/>
          </a:prstGeom>
          <a:solidFill>
            <a:srgbClr val="E7E6E6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D6C8B6-BBB6-4BE5-896E-E5B83685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Terminprogramm Wittenbach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F4B03D-A756-447B-BE09-B692295D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</a:t>
            </a:r>
            <a:r>
              <a:rPr lang="de-CH" dirty="0">
                <a:solidFill>
                  <a:schemeClr val="tx1"/>
                </a:solidFill>
              </a:rPr>
              <a:t>26. August 2024: 		Infoanlass bei </a:t>
            </a:r>
            <a:r>
              <a:rPr lang="de-CH" dirty="0" err="1">
                <a:solidFill>
                  <a:schemeClr val="tx1"/>
                </a:solidFill>
              </a:rPr>
              <a:t>obvita</a:t>
            </a:r>
            <a:endParaRPr lang="de-CH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bis 27. September 2024: 	Mitwirkungsverfahren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Ende 2024:			ev. Bereinigung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Anfang 2025:			Planauflage und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   					Bewilligungsverfahren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Mai 2025: 			Gutachten und Antrag an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   					Bürgerversammlung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ab Herbst 2025: 		Baubeginn möglich</a:t>
            </a:r>
          </a:p>
          <a:p>
            <a:pPr marL="0" indent="0">
              <a:buNone/>
            </a:pP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AF8730-DD88-47AC-BAB0-0FED29D3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31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8CFA35-6194-6FA4-8FEB-3C97686BEF39}"/>
              </a:ext>
            </a:extLst>
          </p:cNvPr>
          <p:cNvSpPr txBox="1"/>
          <p:nvPr/>
        </p:nvSpPr>
        <p:spPr>
          <a:xfrm rot="16200000">
            <a:off x="-657641" y="4247406"/>
            <a:ext cx="223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Wittenbach</a:t>
            </a:r>
          </a:p>
        </p:txBody>
      </p:sp>
    </p:spTree>
    <p:extLst>
      <p:ext uri="{BB962C8B-B14F-4D97-AF65-F5344CB8AC3E}">
        <p14:creationId xmlns:p14="http://schemas.microsoft.com/office/powerpoint/2010/main" val="2420401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C8C601A-EC26-AA16-45DD-686D6C99AD0E}"/>
              </a:ext>
            </a:extLst>
          </p:cNvPr>
          <p:cNvSpPr>
            <a:spLocks/>
          </p:cNvSpPr>
          <p:nvPr/>
        </p:nvSpPr>
        <p:spPr>
          <a:xfrm>
            <a:off x="77821" y="3326860"/>
            <a:ext cx="11019969" cy="1848255"/>
          </a:xfrm>
          <a:prstGeom prst="rect">
            <a:avLst/>
          </a:prstGeom>
          <a:solidFill>
            <a:srgbClr val="E7E6E6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D6C8B6-BBB6-4BE5-896E-E5B83685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Terminprogramm St.Gallen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F4B03D-A756-447B-BE09-B692295D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</a:t>
            </a:r>
            <a:r>
              <a:rPr lang="de-CH" dirty="0">
                <a:solidFill>
                  <a:schemeClr val="tx1"/>
                </a:solidFill>
              </a:rPr>
              <a:t>26. August 2024: 		Infoanlass bei </a:t>
            </a:r>
            <a:r>
              <a:rPr lang="de-CH" dirty="0" err="1">
                <a:solidFill>
                  <a:schemeClr val="tx1"/>
                </a:solidFill>
              </a:rPr>
              <a:t>obvita</a:t>
            </a:r>
            <a:endParaRPr lang="de-CH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bis 27. September 2024: 	Mitwirkungsverfahren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   Ende 2024:			ev. Bereinigung Projekt</a:t>
            </a:r>
          </a:p>
          <a:p>
            <a:pPr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de-CH" dirty="0">
                <a:solidFill>
                  <a:schemeClr val="tx1"/>
                </a:solidFill>
              </a:rPr>
              <a:t>	Mai 2025: 			Stadtratsbeschluss</a:t>
            </a:r>
          </a:p>
          <a:p>
            <a:pPr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de-CH" dirty="0">
                <a:solidFill>
                  <a:schemeClr val="tx1"/>
                </a:solidFill>
              </a:rPr>
              <a:t>	Sommer 2025			Projektauflage</a:t>
            </a:r>
          </a:p>
          <a:p>
            <a:pPr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de-CH" dirty="0">
                <a:solidFill>
                  <a:schemeClr val="tx1"/>
                </a:solidFill>
              </a:rPr>
              <a:t>   ab Herbst 2025: 		Baubeginn möglich</a:t>
            </a:r>
          </a:p>
          <a:p>
            <a:pPr marL="0" indent="0">
              <a:buNone/>
            </a:pP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AF8730-DD88-47AC-BAB0-0FED29D3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32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8CFA35-6194-6FA4-8FEB-3C97686BEF39}"/>
              </a:ext>
            </a:extLst>
          </p:cNvPr>
          <p:cNvSpPr txBox="1"/>
          <p:nvPr/>
        </p:nvSpPr>
        <p:spPr>
          <a:xfrm rot="16200000">
            <a:off x="-415047" y="3922118"/>
            <a:ext cx="174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St.Gallen</a:t>
            </a:r>
          </a:p>
        </p:txBody>
      </p:sp>
    </p:spTree>
    <p:extLst>
      <p:ext uri="{BB962C8B-B14F-4D97-AF65-F5344CB8AC3E}">
        <p14:creationId xmlns:p14="http://schemas.microsoft.com/office/powerpoint/2010/main" val="8786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Vorstellung der Referenten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4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38199" y="1766272"/>
            <a:ext cx="104224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2288">
              <a:tabLst>
                <a:tab pos="598488" algn="l"/>
                <a:tab pos="9782175" algn="r"/>
              </a:tabLst>
            </a:pPr>
            <a:endParaRPr lang="de-CH" sz="1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marL="457200" indent="-457200" defTabSz="1792288">
              <a:buFont typeface="Wingdings" panose="05000000000000000000" pitchFamily="2" charset="2"/>
              <a:buChar char="§"/>
              <a:tabLst>
                <a:tab pos="598488" algn="l"/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</a:t>
            </a:r>
            <a:r>
              <a:rPr lang="de-CH" sz="3200" b="1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Peter Bruhin</a:t>
            </a:r>
          </a:p>
          <a:p>
            <a:pPr defTabSz="1792288">
              <a:tabLst>
                <a:tab pos="598488" algn="l"/>
                <a:tab pos="9782175" algn="r"/>
              </a:tabLst>
            </a:pPr>
            <a:r>
              <a:rPr lang="de-CH" sz="32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</a:t>
            </a:r>
            <a:r>
              <a:rPr lang="de-CH" sz="28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Gemeindepräsident Wittenbach</a:t>
            </a:r>
          </a:p>
          <a:p>
            <a:pPr marL="571500" indent="-571500" defTabSz="1792288">
              <a:buFont typeface="Arial" panose="020B0604020202020204" pitchFamily="34" charset="0"/>
              <a:buChar char="•"/>
              <a:tabLst>
                <a:tab pos="598488" algn="l"/>
                <a:tab pos="9782175" algn="r"/>
              </a:tabLst>
            </a:pPr>
            <a:endParaRPr lang="de-CH" sz="1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598488" algn="l"/>
                <a:tab pos="9782175" algn="r"/>
              </a:tabLst>
            </a:pPr>
            <a:r>
              <a:rPr lang="de-CH" sz="3200" b="1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Daniel Worni</a:t>
            </a:r>
          </a:p>
          <a:p>
            <a:pPr defTabSz="1792288">
              <a:tabLst>
                <a:tab pos="581025" algn="l"/>
                <a:tab pos="9782175" algn="r"/>
              </a:tabLst>
            </a:pPr>
            <a:r>
              <a:rPr lang="de-CH" sz="36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</a:t>
            </a:r>
            <a:r>
              <a:rPr lang="de-CH" sz="28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Bereichsleiter Bau und Infrastruktur Wittenbach</a:t>
            </a:r>
          </a:p>
          <a:p>
            <a:pPr defTabSz="1792288">
              <a:tabLst>
                <a:tab pos="581025" algn="l"/>
                <a:tab pos="9782175" algn="r"/>
              </a:tabLst>
            </a:pPr>
            <a:endParaRPr lang="de-CH" sz="1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598488" algn="l"/>
                <a:tab pos="9782175" algn="r"/>
              </a:tabLst>
            </a:pPr>
            <a:r>
              <a:rPr lang="de-CH" sz="3200" b="1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Stefan Pfiffner</a:t>
            </a:r>
          </a:p>
          <a:p>
            <a:pPr defTabSz="1792288">
              <a:tabLst>
                <a:tab pos="598488" algn="l"/>
                <a:tab pos="9782175" algn="r"/>
              </a:tabLst>
            </a:pPr>
            <a:r>
              <a:rPr lang="de-CH" sz="36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	</a:t>
            </a:r>
            <a:r>
              <a:rPr lang="de-CH" sz="28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Leiter Abteilung Verkehrsplanung St. Gallen</a:t>
            </a:r>
          </a:p>
          <a:p>
            <a:pPr marL="571500" indent="-571500" defTabSz="1792288">
              <a:buFont typeface="Arial" panose="020B0604020202020204" pitchFamily="34" charset="0"/>
              <a:buChar char="•"/>
              <a:tabLst>
                <a:tab pos="598488" algn="l"/>
                <a:tab pos="9782175" algn="r"/>
              </a:tabLst>
            </a:pPr>
            <a:endParaRPr lang="de-CH" sz="1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/>
          <a:lstStyle/>
          <a:p>
            <a:r>
              <a:rPr lang="de-CH" b="1" dirty="0"/>
              <a:t>Politischer Wille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456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Gründe für Tempo 30-Zone </a:t>
            </a:r>
            <a:r>
              <a:rPr lang="de-CH" b="1" dirty="0" err="1">
                <a:solidFill>
                  <a:schemeClr val="tx1"/>
                </a:solidFill>
              </a:rPr>
              <a:t>Bruggwaldquartier</a:t>
            </a:r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6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" y="1987538"/>
            <a:ext cx="102595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Rückmeldungen aus der Bevölkerung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Erhöhung der Sicherheit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Erhöhung der Wohnqualität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Bestandteil </a:t>
            </a:r>
            <a:r>
              <a:rPr lang="de-CH" sz="3200" dirty="0" err="1">
                <a:latin typeface="Folio LT Light" panose="02000403050000020003" pitchFamily="2" charset="0"/>
              </a:rPr>
              <a:t>Aggloprogramm</a:t>
            </a:r>
            <a:r>
              <a:rPr lang="de-CH" sz="3200" dirty="0">
                <a:latin typeface="Folio LT Light" panose="02000403050000020003" pitchFamily="2" charset="0"/>
              </a:rPr>
              <a:t> (</a:t>
            </a:r>
            <a:r>
              <a:rPr lang="de-CH" sz="3200" dirty="0" err="1">
                <a:latin typeface="Folio LT Light" panose="02000403050000020003" pitchFamily="2" charset="0"/>
              </a:rPr>
              <a:t>Langsamverkehr</a:t>
            </a:r>
            <a:r>
              <a:rPr lang="de-CH" sz="3200" dirty="0">
                <a:latin typeface="Folio LT Light" panose="02000403050000020003" pitchFamily="2" charset="0"/>
              </a:rPr>
              <a:t>)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Gesamtkonzept Tempo 30-Zonen der Gemeinde</a:t>
            </a:r>
          </a:p>
          <a:p>
            <a:pPr defTabSz="1792288">
              <a:tabLst>
                <a:tab pos="9782175" algn="r"/>
              </a:tabLst>
            </a:pPr>
            <a:endParaRPr lang="de-CH" sz="2800" b="1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endParaRPr lang="de-CH" sz="2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r>
              <a:rPr lang="de-CH" sz="24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                               </a:t>
            </a:r>
            <a:endParaRPr lang="de-CH" sz="20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endParaRPr lang="de-CH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110C-45B6-44DA-88E2-193BE1F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2612"/>
            <a:ext cx="10265940" cy="1287430"/>
          </a:xfrm>
        </p:spPr>
        <p:txBody>
          <a:bodyPr>
            <a:normAutofit/>
          </a:bodyPr>
          <a:lstStyle/>
          <a:p>
            <a:r>
              <a:rPr lang="de-CH" b="1" dirty="0"/>
              <a:t>Allgemeines T30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47701-86EA-45B0-93B8-C4F964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551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>
                <a:solidFill>
                  <a:schemeClr val="tx1"/>
                </a:solidFill>
              </a:rPr>
              <a:t>Anmerkungen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8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" y="1911844"/>
            <a:ext cx="98505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Kaum Zeitverlust (weniger als 1 Minute)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Wunsch der Bevölkerung (Umfrage 2017)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Tempo 30-Zonen gesamtschweizerisch im Trend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Erleichterungen seit 2023 möglich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Bauliche Massnahmen trotzdem unerlässlich 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Begrünungen gut fürs Klima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Strassensanierung steht ohnehin an</a:t>
            </a:r>
          </a:p>
          <a:p>
            <a:pPr marL="571500" indent="-571500" defTabSz="1792288">
              <a:buFont typeface="Wingdings" panose="05000000000000000000" pitchFamily="2" charset="2"/>
              <a:buChar char="§"/>
              <a:tabLst>
                <a:tab pos="9782175" algn="r"/>
              </a:tabLst>
            </a:pPr>
            <a:r>
              <a:rPr lang="de-CH" sz="3200" dirty="0">
                <a:latin typeface="Folio LT Light" panose="02000403050000020003" pitchFamily="2" charset="0"/>
              </a:rPr>
              <a:t>Werksanierungen stehen ohnehin an</a:t>
            </a:r>
          </a:p>
          <a:p>
            <a:pPr defTabSz="1792288">
              <a:tabLst>
                <a:tab pos="9782175" algn="r"/>
              </a:tabLst>
            </a:pPr>
            <a:endParaRPr lang="de-CH" sz="24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r>
              <a:rPr lang="de-CH" sz="2400" dirty="0">
                <a:solidFill>
                  <a:schemeClr val="bg1">
                    <a:lumMod val="10000"/>
                  </a:schemeClr>
                </a:solidFill>
                <a:latin typeface="Folio LT Light" panose="02000403050000020003" pitchFamily="2" charset="0"/>
              </a:rPr>
              <a:t>                               </a:t>
            </a:r>
            <a:endParaRPr lang="de-CH" sz="2000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  <a:p>
            <a:pPr defTabSz="1792288">
              <a:tabLst>
                <a:tab pos="9782175" algn="r"/>
              </a:tabLst>
            </a:pPr>
            <a:endParaRPr lang="de-CH" dirty="0">
              <a:solidFill>
                <a:schemeClr val="bg1">
                  <a:lumMod val="10000"/>
                </a:schemeClr>
              </a:solidFill>
              <a:latin typeface="Folio LT Light" panose="020004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792288">
              <a:tabLst>
                <a:tab pos="9782175" algn="r"/>
              </a:tabLst>
            </a:pPr>
            <a:r>
              <a:rPr lang="de-CH" sz="4900" dirty="0">
                <a:solidFill>
                  <a:srgbClr val="FF0000"/>
                </a:solidFill>
              </a:rPr>
              <a:t>   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sz="4900" b="1" dirty="0">
                <a:solidFill>
                  <a:schemeClr val="tx1"/>
                </a:solidFill>
              </a:rPr>
              <a:t>Historie (Wittenbach)</a:t>
            </a:r>
            <a:br>
              <a:rPr lang="de-CH" dirty="0">
                <a:solidFill>
                  <a:srgbClr val="FF0000"/>
                </a:solidFill>
              </a:rPr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2009 Verkehrskonzept Gemeindestrassen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2018 GR beschliesst T30-Konzept</a:t>
            </a:r>
            <a:endParaRPr lang="de-CH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2020 Umsetzung T30 Oberwiesen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2021 Bau Grüntalstrasse mit Verkehrsberuhigung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2021 Kreditgenehmigung T30 Grünaustrasse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2024 Umsetzung T30 </a:t>
            </a:r>
            <a:r>
              <a:rPr lang="de-CH" sz="3200" dirty="0" err="1">
                <a:solidFill>
                  <a:schemeClr val="tx1"/>
                </a:solidFill>
              </a:rPr>
              <a:t>Sturzbüchelstrasse</a:t>
            </a:r>
            <a:endParaRPr lang="de-CH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3200" dirty="0">
                <a:solidFill>
                  <a:schemeClr val="tx1"/>
                </a:solidFill>
              </a:rPr>
              <a:t>   seit 2018 Planungsarbeiten </a:t>
            </a:r>
            <a:r>
              <a:rPr lang="de-CH" sz="3200" dirty="0" err="1">
                <a:solidFill>
                  <a:schemeClr val="tx1"/>
                </a:solidFill>
              </a:rPr>
              <a:t>Bruggwaldquartier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A09-4FD3-49E0-B3B6-0B35775B237A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190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uforum 2012">
  <a:themeElements>
    <a:clrScheme name="SG">
      <a:dk1>
        <a:srgbClr val="000000"/>
      </a:dk1>
      <a:lt1>
        <a:srgbClr val="FFFFFF"/>
      </a:lt1>
      <a:dk2>
        <a:srgbClr val="008000"/>
      </a:dk2>
      <a:lt2>
        <a:srgbClr val="FFFFFF"/>
      </a:lt2>
      <a:accent1>
        <a:srgbClr val="008A2B"/>
      </a:accent1>
      <a:accent2>
        <a:srgbClr val="BFC600"/>
      </a:accent2>
      <a:accent3>
        <a:srgbClr val="2B350A"/>
      </a:accent3>
      <a:accent4>
        <a:srgbClr val="26A3E4"/>
      </a:accent4>
      <a:accent5>
        <a:srgbClr val="094E97"/>
      </a:accent5>
      <a:accent6>
        <a:srgbClr val="073067"/>
      </a:accent6>
      <a:hlink>
        <a:srgbClr val="D3181F"/>
      </a:hlink>
      <a:folHlink>
        <a:srgbClr val="F08500"/>
      </a:folHlink>
    </a:clrScheme>
    <a:fontScheme name="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0" i="0" baseline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0" baseline="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owerpoint_Vorlage">
  <a:themeElements>
    <a:clrScheme name="Kanton St.Gallen">
      <a:dk1>
        <a:srgbClr val="000000"/>
      </a:dk1>
      <a:lt1>
        <a:srgbClr val="FFFFFF"/>
      </a:lt1>
      <a:dk2>
        <a:srgbClr val="009933"/>
      </a:dk2>
      <a:lt2>
        <a:srgbClr val="FFFFFF"/>
      </a:lt2>
      <a:accent1>
        <a:srgbClr val="009933"/>
      </a:accent1>
      <a:accent2>
        <a:srgbClr val="CCCC00"/>
      </a:accent2>
      <a:accent3>
        <a:srgbClr val="333300"/>
      </a:accent3>
      <a:accent4>
        <a:srgbClr val="66CCFF"/>
      </a:accent4>
      <a:accent5>
        <a:srgbClr val="006699"/>
      </a:accent5>
      <a:accent6>
        <a:srgbClr val="990033"/>
      </a:accent6>
      <a:hlink>
        <a:srgbClr val="009933"/>
      </a:hlink>
      <a:folHlink>
        <a:srgbClr val="FF9900"/>
      </a:folHlink>
    </a:clrScheme>
    <a:fontScheme name="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SR-Farben">
      <a:dk1>
        <a:sysClr val="windowText" lastClr="000000"/>
      </a:dk1>
      <a:lt1>
        <a:sysClr val="window" lastClr="FFFFFF"/>
      </a:lt1>
      <a:dk2>
        <a:srgbClr val="3F6DA6"/>
      </a:dk2>
      <a:lt2>
        <a:srgbClr val="C4C4C2"/>
      </a:lt2>
      <a:accent1>
        <a:srgbClr val="3F6DA6"/>
      </a:accent1>
      <a:accent2>
        <a:srgbClr val="702052"/>
      </a:accent2>
      <a:accent3>
        <a:srgbClr val="548D8B"/>
      </a:accent3>
      <a:accent4>
        <a:srgbClr val="7A6A51"/>
      </a:accent4>
      <a:accent5>
        <a:srgbClr val="00748E"/>
      </a:accent5>
      <a:accent6>
        <a:srgbClr val="BABE5E"/>
      </a:accent6>
      <a:hlink>
        <a:srgbClr val="3F6D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adt St.Gallen">
  <a:themeElements>
    <a:clrScheme name="Stadt St.Gallem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00025"/>
      </a:accent1>
      <a:accent2>
        <a:srgbClr val="BD0221"/>
      </a:accent2>
      <a:accent3>
        <a:srgbClr val="FA3C50"/>
      </a:accent3>
      <a:accent4>
        <a:srgbClr val="505050"/>
      </a:accent4>
      <a:accent5>
        <a:srgbClr val="969696"/>
      </a:accent5>
      <a:accent6>
        <a:srgbClr val="AFAFAF"/>
      </a:accent6>
      <a:hlink>
        <a:srgbClr val="336699"/>
      </a:hlink>
      <a:folHlink>
        <a:srgbClr val="336699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>
          <a:defRPr sz="2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0D323FCA9B594C87372DEB6BFDB675" ma:contentTypeVersion="16" ma:contentTypeDescription="Ein neues Dokument erstellen." ma:contentTypeScope="" ma:versionID="f6bcc59defd3bded0fe5f9465ceb1a5a">
  <xsd:schema xmlns:xsd="http://www.w3.org/2001/XMLSchema" xmlns:xs="http://www.w3.org/2001/XMLSchema" xmlns:p="http://schemas.microsoft.com/office/2006/metadata/properties" xmlns:ns2="1c92cbac-59d2-44c9-9399-719f3ce2ccfe" xmlns:ns3="229c6285-77eb-4ebe-9e76-1f10deac2304" xmlns:ns4="19c65623-5335-4ec8-a68c-039006698128" targetNamespace="http://schemas.microsoft.com/office/2006/metadata/properties" ma:root="true" ma:fieldsID="519f59c22300c1280ec3e52feb542832" ns2:_="" ns3:_="" ns4:_="">
    <xsd:import namespace="1c92cbac-59d2-44c9-9399-719f3ce2ccfe"/>
    <xsd:import namespace="229c6285-77eb-4ebe-9e76-1f10deac2304"/>
    <xsd:import namespace="19c65623-5335-4ec8-a68c-039006698128"/>
    <xsd:element name="properties">
      <xsd:complexType>
        <xsd:sequence>
          <xsd:element name="documentManagement">
            <xsd:complexType>
              <xsd:all>
                <xsd:element ref="ns2:eaa5138abd1b47bb97ba3a70769d5cec" minOccurs="0"/>
                <xsd:element ref="ns3:TaxCatchAll" minOccurs="0"/>
                <xsd:element ref="ns3:TaxCatchAllLabel" minOccurs="0"/>
                <xsd:element ref="ns2:DossierID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lcf76f155ced4ddcb4097134ff3c332f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2cbac-59d2-44c9-9399-719f3ce2ccfe" elementFormDefault="qualified">
    <xsd:import namespace="http://schemas.microsoft.com/office/2006/documentManagement/types"/>
    <xsd:import namespace="http://schemas.microsoft.com/office/infopath/2007/PartnerControls"/>
    <xsd:element name="eaa5138abd1b47bb97ba3a70769d5cec" ma:index="8" nillable="true" ma:taxonomy="true" ma:internalName="eaa5138abd1b47bb97ba3a70769d5cec" ma:taxonomyFieldName="Aktenplanposition" ma:displayName="Aktenplanposition" ma:default="" ma:fieldId="{eaa5138a-bd1b-47bb-97ba-3a70769d5cec}" ma:sspId="55272bda-a5e8-4a4a-8e64-84f0ed17d23c" ma:termSetId="084334da-2533-46b7-887e-09f570e2f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ID" ma:index="12" nillable="true" ma:displayName="Dossier-ID" ma:indexed="true" ma:internalName="Dossi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c6285-77eb-4ebe-9e76-1f10deac230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d5a9b077-510e-4cee-a1d3-4bb0a5e9e482}" ma:internalName="TaxCatchAll" ma:showField="CatchAllData" ma:web="229c6285-77eb-4ebe-9e76-1f10deac2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5a9b077-510e-4cee-a1d3-4bb0a5e9e482}" ma:internalName="TaxCatchAllLabel" ma:readOnly="true" ma:showField="CatchAllDataLabel" ma:web="229c6285-77eb-4ebe-9e76-1f10deac2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65623-5335-4ec8-a68c-039006698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55272bda-a5e8-4a4a-8e64-84f0ed17d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aa5138abd1b47bb97ba3a70769d5cec xmlns="1c92cbac-59d2-44c9-9399-719f3ce2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711.32 Langsamverkehr</TermName>
          <TermId xmlns="http://schemas.microsoft.com/office/infopath/2007/PartnerControls">60f494a0-1202-1969-0001-ffffb6dc7de3</TermId>
        </TermInfo>
      </Terms>
    </eaa5138abd1b47bb97ba3a70769d5cec>
    <DossierID xmlns="1c92cbac-59d2-44c9-9399-719f3ce2ccfe">61000290000034</DossierID>
    <TaxCatchAll xmlns="229c6285-77eb-4ebe-9e76-1f10deac2304">
      <Value>1</Value>
    </TaxCatchAll>
    <lcf76f155ced4ddcb4097134ff3c332f xmlns="19c65623-5335-4ec8-a68c-0390066981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F91BE-1190-418A-9CD5-C48218B93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2cbac-59d2-44c9-9399-719f3ce2ccfe"/>
    <ds:schemaRef ds:uri="229c6285-77eb-4ebe-9e76-1f10deac2304"/>
    <ds:schemaRef ds:uri="19c65623-5335-4ec8-a68c-039006698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6141C3-43D8-4377-8631-AA4EC81C52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FAC37-DB03-45FC-B1E2-80B57797EEE6}">
  <ds:schemaRefs>
    <ds:schemaRef ds:uri="http://schemas.microsoft.com/office/2006/metadata/properties"/>
    <ds:schemaRef ds:uri="http://schemas.microsoft.com/office/infopath/2007/PartnerControls"/>
    <ds:schemaRef ds:uri="1c92cbac-59d2-44c9-9399-719f3ce2ccfe"/>
    <ds:schemaRef ds:uri="229c6285-77eb-4ebe-9e76-1f10deac2304"/>
    <ds:schemaRef ds:uri="19c65623-5335-4ec8-a68c-0390066981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Breitbild</PresentationFormat>
  <Paragraphs>248</Paragraphs>
  <Slides>32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32</vt:i4>
      </vt:variant>
    </vt:vector>
  </HeadingPairs>
  <TitlesOfParts>
    <vt:vector size="44" baseType="lpstr">
      <vt:lpstr>Arial</vt:lpstr>
      <vt:lpstr>Calibri</vt:lpstr>
      <vt:lpstr>Folio LT Light</vt:lpstr>
      <vt:lpstr>Geneva</vt:lpstr>
      <vt:lpstr>Symbol</vt:lpstr>
      <vt:lpstr>Ubuntu Light</vt:lpstr>
      <vt:lpstr>Wingdings</vt:lpstr>
      <vt:lpstr>Office</vt:lpstr>
      <vt:lpstr>Bauforum 2012</vt:lpstr>
      <vt:lpstr>Powerpoint_Vorlage</vt:lpstr>
      <vt:lpstr>Office Theme</vt:lpstr>
      <vt:lpstr>Stadt St.Gallen</vt:lpstr>
      <vt:lpstr>Bruggwaldquartier Tempo 30-Zonen  Halbunterflurbehälter</vt:lpstr>
      <vt:lpstr>Begrüssung und Einleitung</vt:lpstr>
      <vt:lpstr>Agenda</vt:lpstr>
      <vt:lpstr>Vorstellung der Referenten</vt:lpstr>
      <vt:lpstr>Politischer Wille</vt:lpstr>
      <vt:lpstr>Gründe für Tempo 30-Zone Bruggwaldquartier</vt:lpstr>
      <vt:lpstr>Allgemeines T30</vt:lpstr>
      <vt:lpstr>Anmerkungen</vt:lpstr>
      <vt:lpstr>    Historie (Wittenbach) </vt:lpstr>
      <vt:lpstr>Sehen und gesehen werden</vt:lpstr>
      <vt:lpstr>Tempo-30-Zonen</vt:lpstr>
      <vt:lpstr>Tempo-30-Zonen</vt:lpstr>
      <vt:lpstr>Sichtweiten</vt:lpstr>
      <vt:lpstr>Sichtweiten</vt:lpstr>
      <vt:lpstr>Sichtweiten</vt:lpstr>
      <vt:lpstr>Allgemeines HUFB</vt:lpstr>
      <vt:lpstr>Anmerkungen</vt:lpstr>
      <vt:lpstr>Projekte Wittenbach</vt:lpstr>
      <vt:lpstr>Projektübersicht </vt:lpstr>
      <vt:lpstr>Bruggwaldpark / Waldsteig </vt:lpstr>
      <vt:lpstr>Waldstrasse / Vorder-Espenstrasse </vt:lpstr>
      <vt:lpstr>Übersicht Bruggwaldstrasse </vt:lpstr>
      <vt:lpstr>Brugghalden </vt:lpstr>
      <vt:lpstr>Zinslibüelstrasse </vt:lpstr>
      <vt:lpstr>Ziegeleistrasse </vt:lpstr>
      <vt:lpstr>Bruggwaldstrasse </vt:lpstr>
      <vt:lpstr>Projekt St. Gallen</vt:lpstr>
      <vt:lpstr>Perimeter</vt:lpstr>
      <vt:lpstr>Projekt</vt:lpstr>
      <vt:lpstr>Weiteres Vorgehen</vt:lpstr>
      <vt:lpstr>Terminprogramm Wittenbach</vt:lpstr>
      <vt:lpstr>Terminprogramm St.Gallen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Sandro Parissenti</dc:creator>
  <cp:lastModifiedBy>Gantenbein Cécile WITTENBACH</cp:lastModifiedBy>
  <cp:revision>383</cp:revision>
  <cp:lastPrinted>2024-08-23T12:28:29Z</cp:lastPrinted>
  <dcterms:created xsi:type="dcterms:W3CDTF">2016-01-11T18:54:16Z</dcterms:created>
  <dcterms:modified xsi:type="dcterms:W3CDTF">2024-08-27T09:36:51Z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ktenplanposition">
    <vt:lpwstr>1</vt:lpwstr>
  </property>
  <property fmtid="{D5CDD505-2E9C-101B-9397-08002B2CF9AE}" pid="3" name="ContentTypeId">
    <vt:lpwstr>0x010100090D323FCA9B594C87372DEB6BFDB675</vt:lpwstr>
  </property>
  <property fmtid="{D5CDD505-2E9C-101B-9397-08002B2CF9AE}" pid="4" name="MediaServiceImageTags">
    <vt:lpwstr/>
  </property>
</Properties>
</file>